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0" r:id="rId4"/>
    <p:sldId id="258" r:id="rId5"/>
    <p:sldId id="261" r:id="rId6"/>
    <p:sldId id="259" r:id="rId7"/>
    <p:sldId id="262" r:id="rId8"/>
    <p:sldId id="263" r:id="rId9"/>
    <p:sldId id="267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rednji stil 2 - Isticanj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68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Knjiga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r-HR"/>
              <a:t>Varaždin - Napredak algoritma kroz iteracije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List1!$D$1:$D$501</c:f>
              <c:numCache>
                <c:formatCode>General</c:formatCode>
                <c:ptCount val="501"/>
                <c:pt idx="0">
                  <c:v>10.4676182419034</c:v>
                </c:pt>
                <c:pt idx="1">
                  <c:v>10.4676182419034</c:v>
                </c:pt>
                <c:pt idx="2">
                  <c:v>10.4897214484846</c:v>
                </c:pt>
                <c:pt idx="3">
                  <c:v>10.501896021959899</c:v>
                </c:pt>
                <c:pt idx="4">
                  <c:v>10.756590474858401</c:v>
                </c:pt>
                <c:pt idx="5">
                  <c:v>10.756590474858401</c:v>
                </c:pt>
                <c:pt idx="6">
                  <c:v>10.756590474858401</c:v>
                </c:pt>
                <c:pt idx="7">
                  <c:v>10.756590474858401</c:v>
                </c:pt>
                <c:pt idx="8">
                  <c:v>10.819726577048099</c:v>
                </c:pt>
                <c:pt idx="9">
                  <c:v>10.819726577048099</c:v>
                </c:pt>
                <c:pt idx="10">
                  <c:v>10.819726577048099</c:v>
                </c:pt>
                <c:pt idx="11">
                  <c:v>10.819726577048099</c:v>
                </c:pt>
                <c:pt idx="12">
                  <c:v>10.819726577048099</c:v>
                </c:pt>
                <c:pt idx="13">
                  <c:v>10.822254333131299</c:v>
                </c:pt>
                <c:pt idx="14">
                  <c:v>10.822254333131299</c:v>
                </c:pt>
                <c:pt idx="15">
                  <c:v>10.84770836941</c:v>
                </c:pt>
                <c:pt idx="16">
                  <c:v>10.84770836941</c:v>
                </c:pt>
                <c:pt idx="17">
                  <c:v>10.84770836941</c:v>
                </c:pt>
                <c:pt idx="18">
                  <c:v>10.84770836941</c:v>
                </c:pt>
                <c:pt idx="19">
                  <c:v>10.84770836941</c:v>
                </c:pt>
                <c:pt idx="20">
                  <c:v>10.8492134257848</c:v>
                </c:pt>
                <c:pt idx="21">
                  <c:v>10.8734612519654</c:v>
                </c:pt>
                <c:pt idx="22">
                  <c:v>10.8734612519654</c:v>
                </c:pt>
                <c:pt idx="23">
                  <c:v>10.8734612519654</c:v>
                </c:pt>
                <c:pt idx="24">
                  <c:v>10.8734612519654</c:v>
                </c:pt>
                <c:pt idx="25">
                  <c:v>10.8734612519654</c:v>
                </c:pt>
                <c:pt idx="26">
                  <c:v>11.043246093110699</c:v>
                </c:pt>
                <c:pt idx="27">
                  <c:v>11.043246093110699</c:v>
                </c:pt>
                <c:pt idx="28">
                  <c:v>11.043246093110699</c:v>
                </c:pt>
                <c:pt idx="29">
                  <c:v>11.0660808322558</c:v>
                </c:pt>
                <c:pt idx="30">
                  <c:v>11.0660808322558</c:v>
                </c:pt>
                <c:pt idx="31">
                  <c:v>11.0660808322558</c:v>
                </c:pt>
                <c:pt idx="32">
                  <c:v>11.0660808322558</c:v>
                </c:pt>
                <c:pt idx="33">
                  <c:v>11.0660808322558</c:v>
                </c:pt>
                <c:pt idx="34">
                  <c:v>11.0660808322558</c:v>
                </c:pt>
                <c:pt idx="35">
                  <c:v>11.0660808322558</c:v>
                </c:pt>
                <c:pt idx="36">
                  <c:v>11.0660808322558</c:v>
                </c:pt>
                <c:pt idx="37">
                  <c:v>11.0660808322558</c:v>
                </c:pt>
                <c:pt idx="38">
                  <c:v>11.0904561480586</c:v>
                </c:pt>
                <c:pt idx="39">
                  <c:v>11.0958214042029</c:v>
                </c:pt>
                <c:pt idx="40">
                  <c:v>11.0958214042029</c:v>
                </c:pt>
                <c:pt idx="41">
                  <c:v>11.0958214042029</c:v>
                </c:pt>
                <c:pt idx="42">
                  <c:v>11.0958214042029</c:v>
                </c:pt>
                <c:pt idx="43">
                  <c:v>11.0958214042029</c:v>
                </c:pt>
                <c:pt idx="44">
                  <c:v>11.0958214042029</c:v>
                </c:pt>
                <c:pt idx="45">
                  <c:v>11.0958214042029</c:v>
                </c:pt>
                <c:pt idx="46">
                  <c:v>11.0958214042029</c:v>
                </c:pt>
                <c:pt idx="47">
                  <c:v>11.0958214042029</c:v>
                </c:pt>
                <c:pt idx="48">
                  <c:v>11.0958214042029</c:v>
                </c:pt>
                <c:pt idx="49">
                  <c:v>11.0958214042029</c:v>
                </c:pt>
                <c:pt idx="50">
                  <c:v>11.0958214042029</c:v>
                </c:pt>
                <c:pt idx="51">
                  <c:v>11.0958214042029</c:v>
                </c:pt>
                <c:pt idx="52">
                  <c:v>11.0958214042029</c:v>
                </c:pt>
                <c:pt idx="53">
                  <c:v>11.0958214042029</c:v>
                </c:pt>
                <c:pt idx="54">
                  <c:v>11.0958214042029</c:v>
                </c:pt>
                <c:pt idx="55">
                  <c:v>11.0958214042029</c:v>
                </c:pt>
                <c:pt idx="56">
                  <c:v>11.0958214042029</c:v>
                </c:pt>
                <c:pt idx="57">
                  <c:v>11.0958214042029</c:v>
                </c:pt>
                <c:pt idx="58">
                  <c:v>11.0958214042029</c:v>
                </c:pt>
                <c:pt idx="59">
                  <c:v>11.0958214042029</c:v>
                </c:pt>
                <c:pt idx="60">
                  <c:v>11.0958214042029</c:v>
                </c:pt>
                <c:pt idx="61">
                  <c:v>11.0958214042029</c:v>
                </c:pt>
                <c:pt idx="62">
                  <c:v>11.0958214042029</c:v>
                </c:pt>
                <c:pt idx="63">
                  <c:v>11.0958214042029</c:v>
                </c:pt>
                <c:pt idx="64">
                  <c:v>11.120101382266</c:v>
                </c:pt>
                <c:pt idx="65">
                  <c:v>11.120101382266</c:v>
                </c:pt>
                <c:pt idx="66">
                  <c:v>11.120101382266</c:v>
                </c:pt>
                <c:pt idx="67">
                  <c:v>11.120101382266</c:v>
                </c:pt>
                <c:pt idx="68">
                  <c:v>11.120101382266</c:v>
                </c:pt>
                <c:pt idx="69">
                  <c:v>11.120101382266</c:v>
                </c:pt>
                <c:pt idx="70">
                  <c:v>11.120101382266</c:v>
                </c:pt>
                <c:pt idx="71">
                  <c:v>11.120101382266</c:v>
                </c:pt>
                <c:pt idx="72">
                  <c:v>11.120101382266</c:v>
                </c:pt>
                <c:pt idx="73">
                  <c:v>11.120101382266</c:v>
                </c:pt>
                <c:pt idx="74">
                  <c:v>11.120101382266</c:v>
                </c:pt>
                <c:pt idx="75">
                  <c:v>11.120101382266</c:v>
                </c:pt>
                <c:pt idx="76">
                  <c:v>11.120101382266</c:v>
                </c:pt>
                <c:pt idx="77">
                  <c:v>11.120101382266</c:v>
                </c:pt>
                <c:pt idx="78">
                  <c:v>11.120101382266</c:v>
                </c:pt>
                <c:pt idx="79">
                  <c:v>11.120101382266</c:v>
                </c:pt>
                <c:pt idx="80">
                  <c:v>11.120101382266</c:v>
                </c:pt>
                <c:pt idx="81">
                  <c:v>11.120101382266</c:v>
                </c:pt>
                <c:pt idx="82">
                  <c:v>11.120101382266</c:v>
                </c:pt>
                <c:pt idx="83">
                  <c:v>11.120101382266</c:v>
                </c:pt>
                <c:pt idx="84">
                  <c:v>11.120101382266</c:v>
                </c:pt>
                <c:pt idx="85">
                  <c:v>11.120101382266</c:v>
                </c:pt>
                <c:pt idx="86">
                  <c:v>11.120101382266</c:v>
                </c:pt>
                <c:pt idx="87">
                  <c:v>11.120101382266</c:v>
                </c:pt>
                <c:pt idx="88">
                  <c:v>11.120101382266</c:v>
                </c:pt>
                <c:pt idx="89">
                  <c:v>11.120101382266</c:v>
                </c:pt>
                <c:pt idx="90">
                  <c:v>11.120101382266</c:v>
                </c:pt>
                <c:pt idx="91">
                  <c:v>11.120101382266</c:v>
                </c:pt>
                <c:pt idx="92">
                  <c:v>11.120101382266</c:v>
                </c:pt>
                <c:pt idx="93">
                  <c:v>11.120101382266</c:v>
                </c:pt>
                <c:pt idx="94">
                  <c:v>11.120101382266</c:v>
                </c:pt>
                <c:pt idx="95">
                  <c:v>11.120101382266</c:v>
                </c:pt>
                <c:pt idx="96">
                  <c:v>11.120101382266</c:v>
                </c:pt>
                <c:pt idx="97">
                  <c:v>11.120101382266</c:v>
                </c:pt>
                <c:pt idx="98">
                  <c:v>11.120101382266</c:v>
                </c:pt>
                <c:pt idx="99">
                  <c:v>11.120101382266</c:v>
                </c:pt>
                <c:pt idx="100">
                  <c:v>11.120101382266</c:v>
                </c:pt>
                <c:pt idx="101">
                  <c:v>11.120101382266</c:v>
                </c:pt>
                <c:pt idx="102">
                  <c:v>11.120101382266</c:v>
                </c:pt>
                <c:pt idx="103">
                  <c:v>11.120101382266</c:v>
                </c:pt>
                <c:pt idx="104">
                  <c:v>11.120101382266</c:v>
                </c:pt>
                <c:pt idx="105">
                  <c:v>11.120101382266</c:v>
                </c:pt>
                <c:pt idx="106">
                  <c:v>11.120101382266</c:v>
                </c:pt>
                <c:pt idx="107">
                  <c:v>11.120101382266</c:v>
                </c:pt>
                <c:pt idx="108">
                  <c:v>11.120101382266</c:v>
                </c:pt>
                <c:pt idx="109">
                  <c:v>11.120101382266</c:v>
                </c:pt>
                <c:pt idx="110">
                  <c:v>11.120101382266</c:v>
                </c:pt>
                <c:pt idx="111">
                  <c:v>11.120101382266</c:v>
                </c:pt>
                <c:pt idx="112">
                  <c:v>11.120101382266</c:v>
                </c:pt>
                <c:pt idx="113">
                  <c:v>11.120101382266</c:v>
                </c:pt>
                <c:pt idx="114">
                  <c:v>11.120101382266</c:v>
                </c:pt>
                <c:pt idx="115">
                  <c:v>11.120101382266</c:v>
                </c:pt>
                <c:pt idx="116">
                  <c:v>11.120101382266</c:v>
                </c:pt>
                <c:pt idx="117">
                  <c:v>11.278868105367399</c:v>
                </c:pt>
                <c:pt idx="118">
                  <c:v>11.278868105367399</c:v>
                </c:pt>
                <c:pt idx="119">
                  <c:v>11.278868105367399</c:v>
                </c:pt>
                <c:pt idx="120">
                  <c:v>11.278868105367399</c:v>
                </c:pt>
                <c:pt idx="121">
                  <c:v>11.278868105367399</c:v>
                </c:pt>
                <c:pt idx="122">
                  <c:v>11.278868105367399</c:v>
                </c:pt>
                <c:pt idx="123">
                  <c:v>11.278868105367399</c:v>
                </c:pt>
                <c:pt idx="124">
                  <c:v>11.278868105367399</c:v>
                </c:pt>
                <c:pt idx="125">
                  <c:v>11.278868105367399</c:v>
                </c:pt>
                <c:pt idx="126">
                  <c:v>11.278868105367399</c:v>
                </c:pt>
                <c:pt idx="127">
                  <c:v>11.278868105367399</c:v>
                </c:pt>
                <c:pt idx="128">
                  <c:v>11.278868105367399</c:v>
                </c:pt>
                <c:pt idx="129">
                  <c:v>11.278868105367399</c:v>
                </c:pt>
                <c:pt idx="130">
                  <c:v>11.278868105367399</c:v>
                </c:pt>
                <c:pt idx="131">
                  <c:v>11.278868105367399</c:v>
                </c:pt>
                <c:pt idx="132">
                  <c:v>11.278868105367399</c:v>
                </c:pt>
                <c:pt idx="133">
                  <c:v>11.278868105367399</c:v>
                </c:pt>
                <c:pt idx="134">
                  <c:v>11.278868105367399</c:v>
                </c:pt>
                <c:pt idx="135">
                  <c:v>11.284878529701301</c:v>
                </c:pt>
                <c:pt idx="136">
                  <c:v>11.284878529701301</c:v>
                </c:pt>
                <c:pt idx="137">
                  <c:v>11.284878529701301</c:v>
                </c:pt>
                <c:pt idx="138">
                  <c:v>11.284878529701301</c:v>
                </c:pt>
                <c:pt idx="139">
                  <c:v>11.284878529701301</c:v>
                </c:pt>
                <c:pt idx="140">
                  <c:v>11.284878529701301</c:v>
                </c:pt>
                <c:pt idx="141">
                  <c:v>11.284878529701301</c:v>
                </c:pt>
                <c:pt idx="142">
                  <c:v>11.284878529701301</c:v>
                </c:pt>
                <c:pt idx="143">
                  <c:v>11.284878529701301</c:v>
                </c:pt>
                <c:pt idx="144">
                  <c:v>11.284878529701301</c:v>
                </c:pt>
                <c:pt idx="145">
                  <c:v>11.284878529701301</c:v>
                </c:pt>
                <c:pt idx="146">
                  <c:v>11.284878529701301</c:v>
                </c:pt>
                <c:pt idx="147">
                  <c:v>11.284878529701301</c:v>
                </c:pt>
                <c:pt idx="148">
                  <c:v>11.284878529701301</c:v>
                </c:pt>
                <c:pt idx="149">
                  <c:v>11.284878529701301</c:v>
                </c:pt>
                <c:pt idx="150">
                  <c:v>11.284878529701301</c:v>
                </c:pt>
                <c:pt idx="151">
                  <c:v>11.284878529701301</c:v>
                </c:pt>
                <c:pt idx="152">
                  <c:v>11.284878529701301</c:v>
                </c:pt>
                <c:pt idx="153">
                  <c:v>11.284878529701301</c:v>
                </c:pt>
                <c:pt idx="154">
                  <c:v>11.284878529701301</c:v>
                </c:pt>
                <c:pt idx="155">
                  <c:v>11.284878529701301</c:v>
                </c:pt>
                <c:pt idx="156">
                  <c:v>11.284878529701301</c:v>
                </c:pt>
                <c:pt idx="157">
                  <c:v>11.284878529701301</c:v>
                </c:pt>
                <c:pt idx="158">
                  <c:v>11.284878529701301</c:v>
                </c:pt>
                <c:pt idx="159">
                  <c:v>11.284878529701301</c:v>
                </c:pt>
                <c:pt idx="160">
                  <c:v>11.284878529701301</c:v>
                </c:pt>
                <c:pt idx="161">
                  <c:v>11.284878529701301</c:v>
                </c:pt>
                <c:pt idx="162">
                  <c:v>11.284878529701301</c:v>
                </c:pt>
                <c:pt idx="163">
                  <c:v>11.284878529701301</c:v>
                </c:pt>
                <c:pt idx="164">
                  <c:v>11.284878529701301</c:v>
                </c:pt>
                <c:pt idx="165">
                  <c:v>11.284878529701301</c:v>
                </c:pt>
                <c:pt idx="166">
                  <c:v>11.284878529701301</c:v>
                </c:pt>
                <c:pt idx="167">
                  <c:v>11.284878529701301</c:v>
                </c:pt>
                <c:pt idx="168">
                  <c:v>11.284878529701301</c:v>
                </c:pt>
                <c:pt idx="169">
                  <c:v>11.284878529701301</c:v>
                </c:pt>
                <c:pt idx="170">
                  <c:v>11.284878529701301</c:v>
                </c:pt>
                <c:pt idx="171">
                  <c:v>11.284878529701301</c:v>
                </c:pt>
                <c:pt idx="172">
                  <c:v>11.284878529701301</c:v>
                </c:pt>
                <c:pt idx="173">
                  <c:v>11.284878529701301</c:v>
                </c:pt>
                <c:pt idx="174">
                  <c:v>11.3814579306901</c:v>
                </c:pt>
                <c:pt idx="175">
                  <c:v>11.3814579306901</c:v>
                </c:pt>
                <c:pt idx="176">
                  <c:v>11.3814579306901</c:v>
                </c:pt>
                <c:pt idx="177">
                  <c:v>11.3814579306901</c:v>
                </c:pt>
                <c:pt idx="178">
                  <c:v>11.3814579306901</c:v>
                </c:pt>
                <c:pt idx="179">
                  <c:v>11.3814579306901</c:v>
                </c:pt>
                <c:pt idx="180">
                  <c:v>11.3814579306901</c:v>
                </c:pt>
                <c:pt idx="181">
                  <c:v>11.3814579306901</c:v>
                </c:pt>
                <c:pt idx="182">
                  <c:v>11.3814579306901</c:v>
                </c:pt>
                <c:pt idx="183">
                  <c:v>11.3814579306901</c:v>
                </c:pt>
                <c:pt idx="184">
                  <c:v>11.3814579306901</c:v>
                </c:pt>
                <c:pt idx="185">
                  <c:v>11.3814579306901</c:v>
                </c:pt>
                <c:pt idx="186">
                  <c:v>11.3814579306901</c:v>
                </c:pt>
                <c:pt idx="187">
                  <c:v>11.3814579306901</c:v>
                </c:pt>
                <c:pt idx="188">
                  <c:v>11.3814579306901</c:v>
                </c:pt>
                <c:pt idx="189">
                  <c:v>11.3814579306901</c:v>
                </c:pt>
                <c:pt idx="190">
                  <c:v>11.3814579306901</c:v>
                </c:pt>
                <c:pt idx="191">
                  <c:v>11.3814579306901</c:v>
                </c:pt>
                <c:pt idx="192">
                  <c:v>11.402323354871299</c:v>
                </c:pt>
                <c:pt idx="193">
                  <c:v>11.402323354871299</c:v>
                </c:pt>
                <c:pt idx="194">
                  <c:v>11.402323354871299</c:v>
                </c:pt>
                <c:pt idx="195">
                  <c:v>11.402323354871299</c:v>
                </c:pt>
                <c:pt idx="196">
                  <c:v>11.402323354871299</c:v>
                </c:pt>
                <c:pt idx="197">
                  <c:v>11.402323354871299</c:v>
                </c:pt>
                <c:pt idx="198">
                  <c:v>11.402323354871299</c:v>
                </c:pt>
                <c:pt idx="199">
                  <c:v>11.402323354871299</c:v>
                </c:pt>
                <c:pt idx="200">
                  <c:v>11.402323354871299</c:v>
                </c:pt>
                <c:pt idx="201">
                  <c:v>11.402323354871299</c:v>
                </c:pt>
                <c:pt idx="202">
                  <c:v>11.402323354871299</c:v>
                </c:pt>
                <c:pt idx="203">
                  <c:v>11.402323354871299</c:v>
                </c:pt>
                <c:pt idx="204">
                  <c:v>11.402323354871299</c:v>
                </c:pt>
                <c:pt idx="205">
                  <c:v>11.402323354871299</c:v>
                </c:pt>
                <c:pt idx="206">
                  <c:v>11.402323354871299</c:v>
                </c:pt>
                <c:pt idx="207">
                  <c:v>11.402323354871299</c:v>
                </c:pt>
                <c:pt idx="208">
                  <c:v>11.402323354871299</c:v>
                </c:pt>
                <c:pt idx="209">
                  <c:v>11.402323354871299</c:v>
                </c:pt>
                <c:pt idx="210">
                  <c:v>11.402323354871299</c:v>
                </c:pt>
                <c:pt idx="211">
                  <c:v>11.402323354871299</c:v>
                </c:pt>
                <c:pt idx="212">
                  <c:v>11.402323354871299</c:v>
                </c:pt>
                <c:pt idx="213">
                  <c:v>11.402323354871299</c:v>
                </c:pt>
                <c:pt idx="214">
                  <c:v>11.402323354871299</c:v>
                </c:pt>
                <c:pt idx="215">
                  <c:v>11.402323354871299</c:v>
                </c:pt>
                <c:pt idx="216">
                  <c:v>11.402323354871299</c:v>
                </c:pt>
                <c:pt idx="217">
                  <c:v>11.402323354871299</c:v>
                </c:pt>
                <c:pt idx="218">
                  <c:v>11.402323354871299</c:v>
                </c:pt>
                <c:pt idx="219">
                  <c:v>11.402323354871299</c:v>
                </c:pt>
                <c:pt idx="220">
                  <c:v>11.402323354871299</c:v>
                </c:pt>
                <c:pt idx="221">
                  <c:v>11.402323354871299</c:v>
                </c:pt>
                <c:pt idx="222">
                  <c:v>11.402323354871299</c:v>
                </c:pt>
                <c:pt idx="223">
                  <c:v>11.402323354871299</c:v>
                </c:pt>
                <c:pt idx="224">
                  <c:v>11.402368910998799</c:v>
                </c:pt>
                <c:pt idx="225">
                  <c:v>11.402368910998799</c:v>
                </c:pt>
                <c:pt idx="226">
                  <c:v>11.402368910998799</c:v>
                </c:pt>
                <c:pt idx="227">
                  <c:v>11.402368910998799</c:v>
                </c:pt>
                <c:pt idx="228">
                  <c:v>11.402368910998799</c:v>
                </c:pt>
                <c:pt idx="229">
                  <c:v>11.402368910998799</c:v>
                </c:pt>
                <c:pt idx="230">
                  <c:v>11.402368910998799</c:v>
                </c:pt>
                <c:pt idx="231">
                  <c:v>11.402368910998799</c:v>
                </c:pt>
                <c:pt idx="232">
                  <c:v>11.402368910998799</c:v>
                </c:pt>
                <c:pt idx="233">
                  <c:v>11.402368910998799</c:v>
                </c:pt>
                <c:pt idx="234">
                  <c:v>11.402368910998799</c:v>
                </c:pt>
                <c:pt idx="235">
                  <c:v>11.402368910998799</c:v>
                </c:pt>
                <c:pt idx="236">
                  <c:v>11.41974283011</c:v>
                </c:pt>
                <c:pt idx="237">
                  <c:v>11.41974283011</c:v>
                </c:pt>
                <c:pt idx="238">
                  <c:v>11.41974283011</c:v>
                </c:pt>
                <c:pt idx="239">
                  <c:v>11.41974283011</c:v>
                </c:pt>
                <c:pt idx="240">
                  <c:v>11.41974283011</c:v>
                </c:pt>
                <c:pt idx="241">
                  <c:v>11.41974283011</c:v>
                </c:pt>
                <c:pt idx="242">
                  <c:v>11.41974283011</c:v>
                </c:pt>
                <c:pt idx="243">
                  <c:v>11.41974283011</c:v>
                </c:pt>
                <c:pt idx="244">
                  <c:v>11.41974283011</c:v>
                </c:pt>
                <c:pt idx="245">
                  <c:v>11.41974283011</c:v>
                </c:pt>
                <c:pt idx="246">
                  <c:v>11.41974283011</c:v>
                </c:pt>
                <c:pt idx="247">
                  <c:v>11.41974283011</c:v>
                </c:pt>
                <c:pt idx="248">
                  <c:v>11.41974283011</c:v>
                </c:pt>
                <c:pt idx="249">
                  <c:v>11.41974283011</c:v>
                </c:pt>
                <c:pt idx="250">
                  <c:v>11.41974283011</c:v>
                </c:pt>
                <c:pt idx="251">
                  <c:v>11.41974283011</c:v>
                </c:pt>
                <c:pt idx="252">
                  <c:v>11.41974283011</c:v>
                </c:pt>
                <c:pt idx="253">
                  <c:v>11.41974283011</c:v>
                </c:pt>
                <c:pt idx="254">
                  <c:v>11.41974283011</c:v>
                </c:pt>
                <c:pt idx="255">
                  <c:v>11.41974283011</c:v>
                </c:pt>
                <c:pt idx="256">
                  <c:v>11.4476066604987</c:v>
                </c:pt>
                <c:pt idx="257">
                  <c:v>11.4476066604987</c:v>
                </c:pt>
                <c:pt idx="258">
                  <c:v>11.4476066604987</c:v>
                </c:pt>
                <c:pt idx="259">
                  <c:v>11.4476066604987</c:v>
                </c:pt>
                <c:pt idx="260">
                  <c:v>11.4476066604987</c:v>
                </c:pt>
                <c:pt idx="261">
                  <c:v>11.4476066604987</c:v>
                </c:pt>
                <c:pt idx="262">
                  <c:v>11.4476066604987</c:v>
                </c:pt>
                <c:pt idx="263">
                  <c:v>11.4476066604987</c:v>
                </c:pt>
                <c:pt idx="264">
                  <c:v>11.4476066604987</c:v>
                </c:pt>
                <c:pt idx="265">
                  <c:v>11.4476066604987</c:v>
                </c:pt>
                <c:pt idx="266">
                  <c:v>11.4476066604987</c:v>
                </c:pt>
                <c:pt idx="267">
                  <c:v>11.4476066604987</c:v>
                </c:pt>
                <c:pt idx="268">
                  <c:v>11.4476066604987</c:v>
                </c:pt>
                <c:pt idx="269">
                  <c:v>11.4476066604987</c:v>
                </c:pt>
                <c:pt idx="270">
                  <c:v>11.4476066604987</c:v>
                </c:pt>
                <c:pt idx="271">
                  <c:v>11.4476066604987</c:v>
                </c:pt>
                <c:pt idx="272">
                  <c:v>11.4476066604987</c:v>
                </c:pt>
                <c:pt idx="273">
                  <c:v>11.4476066604987</c:v>
                </c:pt>
                <c:pt idx="274">
                  <c:v>11.4476066604987</c:v>
                </c:pt>
                <c:pt idx="275">
                  <c:v>11.4476066604987</c:v>
                </c:pt>
                <c:pt idx="276">
                  <c:v>11.4476066604987</c:v>
                </c:pt>
                <c:pt idx="277">
                  <c:v>11.4476066604987</c:v>
                </c:pt>
                <c:pt idx="278">
                  <c:v>11.4476066604987</c:v>
                </c:pt>
                <c:pt idx="279">
                  <c:v>11.4476066604987</c:v>
                </c:pt>
                <c:pt idx="280">
                  <c:v>11.4476066604987</c:v>
                </c:pt>
                <c:pt idx="281">
                  <c:v>11.538864941084899</c:v>
                </c:pt>
                <c:pt idx="282">
                  <c:v>11.538864941084899</c:v>
                </c:pt>
                <c:pt idx="283">
                  <c:v>11.538864941084899</c:v>
                </c:pt>
                <c:pt idx="284">
                  <c:v>11.538864941084899</c:v>
                </c:pt>
                <c:pt idx="285">
                  <c:v>11.538864941084899</c:v>
                </c:pt>
                <c:pt idx="286">
                  <c:v>11.538864941084899</c:v>
                </c:pt>
                <c:pt idx="287">
                  <c:v>11.538864941084899</c:v>
                </c:pt>
                <c:pt idx="288">
                  <c:v>11.538864941084899</c:v>
                </c:pt>
                <c:pt idx="289">
                  <c:v>11.538864941084899</c:v>
                </c:pt>
                <c:pt idx="290">
                  <c:v>11.538864941084899</c:v>
                </c:pt>
                <c:pt idx="291">
                  <c:v>11.538864941084899</c:v>
                </c:pt>
                <c:pt idx="292">
                  <c:v>11.538864941084899</c:v>
                </c:pt>
                <c:pt idx="293">
                  <c:v>11.538864941084899</c:v>
                </c:pt>
                <c:pt idx="294">
                  <c:v>11.538864941084899</c:v>
                </c:pt>
                <c:pt idx="295">
                  <c:v>11.538864941084899</c:v>
                </c:pt>
                <c:pt idx="296">
                  <c:v>11.538864941084899</c:v>
                </c:pt>
                <c:pt idx="297">
                  <c:v>11.538864941084899</c:v>
                </c:pt>
                <c:pt idx="298">
                  <c:v>11.538864941084899</c:v>
                </c:pt>
                <c:pt idx="299">
                  <c:v>11.538864941084899</c:v>
                </c:pt>
                <c:pt idx="300">
                  <c:v>11.538864941084899</c:v>
                </c:pt>
                <c:pt idx="301">
                  <c:v>11.538864941084899</c:v>
                </c:pt>
                <c:pt idx="302">
                  <c:v>11.538864941084899</c:v>
                </c:pt>
                <c:pt idx="303">
                  <c:v>11.538864941084899</c:v>
                </c:pt>
                <c:pt idx="304">
                  <c:v>11.538864941084899</c:v>
                </c:pt>
                <c:pt idx="305">
                  <c:v>11.538864941084899</c:v>
                </c:pt>
                <c:pt idx="306">
                  <c:v>11.538864941084899</c:v>
                </c:pt>
                <c:pt idx="307">
                  <c:v>11.538864941084899</c:v>
                </c:pt>
                <c:pt idx="308">
                  <c:v>11.538864941084899</c:v>
                </c:pt>
                <c:pt idx="309">
                  <c:v>11.538864941084899</c:v>
                </c:pt>
                <c:pt idx="310">
                  <c:v>11.538864941084899</c:v>
                </c:pt>
                <c:pt idx="311">
                  <c:v>11.538864941084899</c:v>
                </c:pt>
                <c:pt idx="312">
                  <c:v>11.538864941084899</c:v>
                </c:pt>
                <c:pt idx="313">
                  <c:v>11.538864941084899</c:v>
                </c:pt>
                <c:pt idx="314">
                  <c:v>11.538864941084899</c:v>
                </c:pt>
                <c:pt idx="315">
                  <c:v>11.538864941084899</c:v>
                </c:pt>
                <c:pt idx="316">
                  <c:v>11.538864941084899</c:v>
                </c:pt>
                <c:pt idx="317">
                  <c:v>11.538864941084899</c:v>
                </c:pt>
                <c:pt idx="318">
                  <c:v>11.538864941084899</c:v>
                </c:pt>
                <c:pt idx="319">
                  <c:v>11.538864941084899</c:v>
                </c:pt>
                <c:pt idx="320">
                  <c:v>11.538864941084899</c:v>
                </c:pt>
                <c:pt idx="321">
                  <c:v>11.5550817340007</c:v>
                </c:pt>
                <c:pt idx="322">
                  <c:v>11.5550817340007</c:v>
                </c:pt>
                <c:pt idx="323">
                  <c:v>11.5550817340007</c:v>
                </c:pt>
                <c:pt idx="324">
                  <c:v>11.5550817340007</c:v>
                </c:pt>
                <c:pt idx="325">
                  <c:v>11.5550817340007</c:v>
                </c:pt>
                <c:pt idx="326">
                  <c:v>11.5550817340007</c:v>
                </c:pt>
                <c:pt idx="327">
                  <c:v>11.5550817340007</c:v>
                </c:pt>
                <c:pt idx="328">
                  <c:v>11.5550817340007</c:v>
                </c:pt>
                <c:pt idx="329">
                  <c:v>11.5550817340007</c:v>
                </c:pt>
                <c:pt idx="330">
                  <c:v>11.5550817340007</c:v>
                </c:pt>
                <c:pt idx="331">
                  <c:v>11.5550817340007</c:v>
                </c:pt>
                <c:pt idx="332">
                  <c:v>11.5550817340007</c:v>
                </c:pt>
                <c:pt idx="333">
                  <c:v>11.5550817340007</c:v>
                </c:pt>
                <c:pt idx="334">
                  <c:v>11.5550817340007</c:v>
                </c:pt>
                <c:pt idx="335">
                  <c:v>11.5550817340007</c:v>
                </c:pt>
                <c:pt idx="336">
                  <c:v>11.5550817340007</c:v>
                </c:pt>
                <c:pt idx="337">
                  <c:v>11.5550817340007</c:v>
                </c:pt>
                <c:pt idx="338">
                  <c:v>11.560253330996799</c:v>
                </c:pt>
                <c:pt idx="339">
                  <c:v>11.560253330996799</c:v>
                </c:pt>
                <c:pt idx="340">
                  <c:v>11.560253330996799</c:v>
                </c:pt>
                <c:pt idx="341">
                  <c:v>11.560253330996799</c:v>
                </c:pt>
                <c:pt idx="342">
                  <c:v>11.560253330996799</c:v>
                </c:pt>
                <c:pt idx="343">
                  <c:v>11.560253330996799</c:v>
                </c:pt>
                <c:pt idx="344">
                  <c:v>11.560253330996799</c:v>
                </c:pt>
                <c:pt idx="345">
                  <c:v>11.560253330996799</c:v>
                </c:pt>
                <c:pt idx="346">
                  <c:v>11.560253330996799</c:v>
                </c:pt>
                <c:pt idx="347">
                  <c:v>11.560253330996799</c:v>
                </c:pt>
                <c:pt idx="348">
                  <c:v>11.560253330996799</c:v>
                </c:pt>
                <c:pt idx="349">
                  <c:v>11.560253330996799</c:v>
                </c:pt>
                <c:pt idx="350">
                  <c:v>11.617279162740299</c:v>
                </c:pt>
                <c:pt idx="351">
                  <c:v>11.617279162740299</c:v>
                </c:pt>
                <c:pt idx="352">
                  <c:v>11.617279162740299</c:v>
                </c:pt>
                <c:pt idx="353">
                  <c:v>11.617279162740299</c:v>
                </c:pt>
                <c:pt idx="354">
                  <c:v>11.617279162740299</c:v>
                </c:pt>
                <c:pt idx="355">
                  <c:v>11.617279162740299</c:v>
                </c:pt>
                <c:pt idx="356">
                  <c:v>11.617279162740299</c:v>
                </c:pt>
                <c:pt idx="357">
                  <c:v>11.617279162740299</c:v>
                </c:pt>
                <c:pt idx="358">
                  <c:v>11.617279162740299</c:v>
                </c:pt>
                <c:pt idx="359">
                  <c:v>11.617279162740299</c:v>
                </c:pt>
                <c:pt idx="360">
                  <c:v>11.617279162740299</c:v>
                </c:pt>
                <c:pt idx="361">
                  <c:v>11.617279162740299</c:v>
                </c:pt>
                <c:pt idx="362">
                  <c:v>11.617279162740299</c:v>
                </c:pt>
                <c:pt idx="363">
                  <c:v>11.617279162740299</c:v>
                </c:pt>
                <c:pt idx="364">
                  <c:v>11.617279162740299</c:v>
                </c:pt>
                <c:pt idx="365">
                  <c:v>11.617279162740299</c:v>
                </c:pt>
                <c:pt idx="366">
                  <c:v>11.617279162740299</c:v>
                </c:pt>
                <c:pt idx="367">
                  <c:v>11.617279162740299</c:v>
                </c:pt>
                <c:pt idx="368">
                  <c:v>11.617279162740299</c:v>
                </c:pt>
                <c:pt idx="369">
                  <c:v>11.617279162740299</c:v>
                </c:pt>
                <c:pt idx="370">
                  <c:v>11.617279162740299</c:v>
                </c:pt>
                <c:pt idx="371">
                  <c:v>11.617279162740299</c:v>
                </c:pt>
                <c:pt idx="372">
                  <c:v>11.617279162740299</c:v>
                </c:pt>
                <c:pt idx="373">
                  <c:v>11.617279162740299</c:v>
                </c:pt>
                <c:pt idx="374">
                  <c:v>11.617279162740299</c:v>
                </c:pt>
                <c:pt idx="375">
                  <c:v>11.617279162740299</c:v>
                </c:pt>
                <c:pt idx="376">
                  <c:v>11.617279162740299</c:v>
                </c:pt>
                <c:pt idx="377">
                  <c:v>11.617279162740299</c:v>
                </c:pt>
                <c:pt idx="378">
                  <c:v>11.617279162740299</c:v>
                </c:pt>
                <c:pt idx="379">
                  <c:v>11.617279162740299</c:v>
                </c:pt>
                <c:pt idx="380">
                  <c:v>11.617279162740299</c:v>
                </c:pt>
                <c:pt idx="381">
                  <c:v>11.617279162740299</c:v>
                </c:pt>
                <c:pt idx="382">
                  <c:v>11.617279162740299</c:v>
                </c:pt>
                <c:pt idx="383">
                  <c:v>11.617279162740299</c:v>
                </c:pt>
                <c:pt idx="384">
                  <c:v>11.617279162740299</c:v>
                </c:pt>
                <c:pt idx="385">
                  <c:v>11.6466244807665</c:v>
                </c:pt>
                <c:pt idx="386">
                  <c:v>11.6466244807665</c:v>
                </c:pt>
                <c:pt idx="387">
                  <c:v>11.6466244807665</c:v>
                </c:pt>
                <c:pt idx="388">
                  <c:v>11.6466244807665</c:v>
                </c:pt>
                <c:pt idx="389">
                  <c:v>11.6466244807665</c:v>
                </c:pt>
                <c:pt idx="390">
                  <c:v>11.6466244807665</c:v>
                </c:pt>
                <c:pt idx="391">
                  <c:v>11.6466244807665</c:v>
                </c:pt>
                <c:pt idx="392">
                  <c:v>11.6466244807665</c:v>
                </c:pt>
                <c:pt idx="393">
                  <c:v>11.6466244807665</c:v>
                </c:pt>
                <c:pt idx="394">
                  <c:v>11.6466244807665</c:v>
                </c:pt>
                <c:pt idx="395">
                  <c:v>11.6466244807665</c:v>
                </c:pt>
                <c:pt idx="396">
                  <c:v>11.6466244807665</c:v>
                </c:pt>
                <c:pt idx="397">
                  <c:v>11.6466244807665</c:v>
                </c:pt>
                <c:pt idx="398">
                  <c:v>11.6466244807665</c:v>
                </c:pt>
                <c:pt idx="399">
                  <c:v>11.6466244807665</c:v>
                </c:pt>
                <c:pt idx="400">
                  <c:v>11.6466244807665</c:v>
                </c:pt>
                <c:pt idx="401">
                  <c:v>11.6466244807665</c:v>
                </c:pt>
                <c:pt idx="402">
                  <c:v>11.6466244807665</c:v>
                </c:pt>
                <c:pt idx="403">
                  <c:v>11.6466244807665</c:v>
                </c:pt>
                <c:pt idx="404">
                  <c:v>11.6466244807665</c:v>
                </c:pt>
                <c:pt idx="405">
                  <c:v>11.6466244807665</c:v>
                </c:pt>
                <c:pt idx="406">
                  <c:v>11.6466244807665</c:v>
                </c:pt>
                <c:pt idx="407">
                  <c:v>11.6466244807665</c:v>
                </c:pt>
                <c:pt idx="408">
                  <c:v>11.6466244807665</c:v>
                </c:pt>
                <c:pt idx="409">
                  <c:v>11.6466244807665</c:v>
                </c:pt>
                <c:pt idx="410">
                  <c:v>11.6466244807665</c:v>
                </c:pt>
                <c:pt idx="411">
                  <c:v>11.6466244807665</c:v>
                </c:pt>
                <c:pt idx="412">
                  <c:v>11.6466244807665</c:v>
                </c:pt>
                <c:pt idx="413">
                  <c:v>11.6466244807665</c:v>
                </c:pt>
                <c:pt idx="414">
                  <c:v>11.6466244807665</c:v>
                </c:pt>
                <c:pt idx="415">
                  <c:v>11.6466244807665</c:v>
                </c:pt>
                <c:pt idx="416">
                  <c:v>11.6466244807665</c:v>
                </c:pt>
                <c:pt idx="417">
                  <c:v>11.6466244807665</c:v>
                </c:pt>
                <c:pt idx="418">
                  <c:v>11.6466244807665</c:v>
                </c:pt>
                <c:pt idx="419">
                  <c:v>11.6466244807665</c:v>
                </c:pt>
                <c:pt idx="420">
                  <c:v>11.6466244807665</c:v>
                </c:pt>
                <c:pt idx="421">
                  <c:v>11.6466244807665</c:v>
                </c:pt>
                <c:pt idx="422">
                  <c:v>11.6466244807665</c:v>
                </c:pt>
                <c:pt idx="423">
                  <c:v>11.6466244807665</c:v>
                </c:pt>
                <c:pt idx="424">
                  <c:v>11.6466244807665</c:v>
                </c:pt>
                <c:pt idx="425">
                  <c:v>11.6466244807665</c:v>
                </c:pt>
                <c:pt idx="426">
                  <c:v>11.6466244807665</c:v>
                </c:pt>
                <c:pt idx="427">
                  <c:v>11.6466244807665</c:v>
                </c:pt>
                <c:pt idx="428">
                  <c:v>11.6466244807665</c:v>
                </c:pt>
                <c:pt idx="429">
                  <c:v>11.6466244807665</c:v>
                </c:pt>
                <c:pt idx="430">
                  <c:v>11.6466244807665</c:v>
                </c:pt>
                <c:pt idx="431">
                  <c:v>11.6466244807665</c:v>
                </c:pt>
                <c:pt idx="432">
                  <c:v>11.6466244807665</c:v>
                </c:pt>
                <c:pt idx="433">
                  <c:v>11.6466244807665</c:v>
                </c:pt>
                <c:pt idx="434">
                  <c:v>11.6466244807665</c:v>
                </c:pt>
                <c:pt idx="435">
                  <c:v>11.6466244807665</c:v>
                </c:pt>
                <c:pt idx="436">
                  <c:v>11.6466244807665</c:v>
                </c:pt>
                <c:pt idx="437">
                  <c:v>11.6466244807665</c:v>
                </c:pt>
                <c:pt idx="438">
                  <c:v>11.6466244807665</c:v>
                </c:pt>
                <c:pt idx="439">
                  <c:v>11.6466244807665</c:v>
                </c:pt>
                <c:pt idx="440">
                  <c:v>11.6466244807665</c:v>
                </c:pt>
                <c:pt idx="441">
                  <c:v>11.6466244807665</c:v>
                </c:pt>
                <c:pt idx="442">
                  <c:v>11.6466244807665</c:v>
                </c:pt>
                <c:pt idx="443">
                  <c:v>11.6466244807665</c:v>
                </c:pt>
                <c:pt idx="444">
                  <c:v>11.6466244807665</c:v>
                </c:pt>
                <c:pt idx="445">
                  <c:v>11.6466244807665</c:v>
                </c:pt>
                <c:pt idx="446">
                  <c:v>11.6466244807665</c:v>
                </c:pt>
                <c:pt idx="447">
                  <c:v>11.6466244807665</c:v>
                </c:pt>
                <c:pt idx="448">
                  <c:v>11.6466244807665</c:v>
                </c:pt>
                <c:pt idx="449">
                  <c:v>11.6466244807665</c:v>
                </c:pt>
                <c:pt idx="450">
                  <c:v>11.6466244807665</c:v>
                </c:pt>
                <c:pt idx="451">
                  <c:v>11.6466244807665</c:v>
                </c:pt>
                <c:pt idx="452">
                  <c:v>11.6466244807665</c:v>
                </c:pt>
                <c:pt idx="453">
                  <c:v>11.6466244807665</c:v>
                </c:pt>
                <c:pt idx="454">
                  <c:v>11.6466244807665</c:v>
                </c:pt>
                <c:pt idx="455">
                  <c:v>11.6466244807665</c:v>
                </c:pt>
                <c:pt idx="456">
                  <c:v>11.6466244807665</c:v>
                </c:pt>
                <c:pt idx="457">
                  <c:v>11.6466244807665</c:v>
                </c:pt>
                <c:pt idx="458">
                  <c:v>11.6466244807665</c:v>
                </c:pt>
                <c:pt idx="459">
                  <c:v>11.6466244807665</c:v>
                </c:pt>
                <c:pt idx="460">
                  <c:v>11.6466244807665</c:v>
                </c:pt>
                <c:pt idx="461">
                  <c:v>11.6466244807665</c:v>
                </c:pt>
                <c:pt idx="462">
                  <c:v>11.6466244807665</c:v>
                </c:pt>
                <c:pt idx="463">
                  <c:v>11.6466244807665</c:v>
                </c:pt>
                <c:pt idx="464">
                  <c:v>11.6466244807665</c:v>
                </c:pt>
                <c:pt idx="465">
                  <c:v>11.6466244807665</c:v>
                </c:pt>
                <c:pt idx="466">
                  <c:v>11.6466244807665</c:v>
                </c:pt>
                <c:pt idx="467">
                  <c:v>11.6466244807665</c:v>
                </c:pt>
                <c:pt idx="468">
                  <c:v>11.6466244807665</c:v>
                </c:pt>
                <c:pt idx="469">
                  <c:v>11.6466244807665</c:v>
                </c:pt>
                <c:pt idx="470">
                  <c:v>11.6466244807665</c:v>
                </c:pt>
                <c:pt idx="471">
                  <c:v>11.6466244807665</c:v>
                </c:pt>
                <c:pt idx="472">
                  <c:v>11.6466244807665</c:v>
                </c:pt>
                <c:pt idx="473">
                  <c:v>11.6466244807665</c:v>
                </c:pt>
                <c:pt idx="474">
                  <c:v>11.6466244807665</c:v>
                </c:pt>
                <c:pt idx="475">
                  <c:v>11.6466244807665</c:v>
                </c:pt>
                <c:pt idx="476">
                  <c:v>11.6466244807665</c:v>
                </c:pt>
                <c:pt idx="477">
                  <c:v>11.6466244807665</c:v>
                </c:pt>
                <c:pt idx="478">
                  <c:v>11.6466244807665</c:v>
                </c:pt>
                <c:pt idx="479">
                  <c:v>11.6466244807665</c:v>
                </c:pt>
                <c:pt idx="480">
                  <c:v>11.6466244807665</c:v>
                </c:pt>
                <c:pt idx="481">
                  <c:v>11.6466244807665</c:v>
                </c:pt>
                <c:pt idx="482">
                  <c:v>11.6466244807665</c:v>
                </c:pt>
                <c:pt idx="483">
                  <c:v>11.6466244807665</c:v>
                </c:pt>
                <c:pt idx="484">
                  <c:v>11.6466244807665</c:v>
                </c:pt>
                <c:pt idx="485">
                  <c:v>11.6466244807665</c:v>
                </c:pt>
                <c:pt idx="486">
                  <c:v>11.6466244807665</c:v>
                </c:pt>
                <c:pt idx="487">
                  <c:v>11.6466244807665</c:v>
                </c:pt>
                <c:pt idx="488">
                  <c:v>11.6466244807665</c:v>
                </c:pt>
                <c:pt idx="489">
                  <c:v>11.6466244807665</c:v>
                </c:pt>
                <c:pt idx="490">
                  <c:v>11.6466244807665</c:v>
                </c:pt>
                <c:pt idx="491">
                  <c:v>11.6466244807665</c:v>
                </c:pt>
                <c:pt idx="492">
                  <c:v>11.6466244807665</c:v>
                </c:pt>
                <c:pt idx="493">
                  <c:v>11.6466244807665</c:v>
                </c:pt>
                <c:pt idx="494">
                  <c:v>11.6466244807665</c:v>
                </c:pt>
                <c:pt idx="495">
                  <c:v>11.6466244807665</c:v>
                </c:pt>
                <c:pt idx="496">
                  <c:v>11.6466244807665</c:v>
                </c:pt>
                <c:pt idx="497">
                  <c:v>11.6466244807665</c:v>
                </c:pt>
                <c:pt idx="498">
                  <c:v>11.6466244807665</c:v>
                </c:pt>
                <c:pt idx="499">
                  <c:v>11.6466244807665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B3B-4BCC-8DEB-2DCA64AD56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15458399"/>
        <c:axId val="1215443999"/>
      </c:lineChart>
      <c:catAx>
        <c:axId val="1215458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1215443999"/>
        <c:crosses val="autoZero"/>
        <c:auto val="1"/>
        <c:lblAlgn val="ctr"/>
        <c:lblOffset val="100"/>
        <c:noMultiLvlLbl val="0"/>
      </c:catAx>
      <c:valAx>
        <c:axId val="12154439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12154583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glavlj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Rezervirano mjesto datum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91768-6BF6-4647-AEA2-8F982447369D}" type="datetimeFigureOut">
              <a:rPr lang="hr-HR" smtClean="0"/>
              <a:t>19.5.2025.</a:t>
            </a:fld>
            <a:endParaRPr lang="hr-HR"/>
          </a:p>
        </p:txBody>
      </p:sp>
      <p:sp>
        <p:nvSpPr>
          <p:cNvPr id="4" name="Rezervirano mjesto slike slajd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Rezervirano mjesto bilježaka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0A7F65-5061-4080-9841-19C82DA7439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88726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0A7F65-5061-4080-9841-19C82DA7439E}" type="slidenum">
              <a:rPr lang="hr-HR" smtClean="0"/>
              <a:t>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28135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3988D95-0E25-DAAB-B077-C5CAE46868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5D6C5AE0-FF2E-7264-54AD-756C805017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/>
              <a:t>Kliknite da biste uredili stil podnaslova matrice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69A6AF34-A7B4-CCF6-0B47-2DB8ECB07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A58B-C293-4903-AAF3-8A3738E0122C}" type="datetimeFigureOut">
              <a:rPr lang="hr-HR" smtClean="0"/>
              <a:t>19.5.2025.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62C0C3D4-C720-2F8A-A273-137FED7D9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1B1293BF-7AC5-797D-3739-2D3B29988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86AB8-4F21-4ABA-8072-E88A76269A8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74196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1128BA2-9F1F-C17B-3813-E70409CC1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okomitog teksta 2">
            <a:extLst>
              <a:ext uri="{FF2B5EF4-FFF2-40B4-BE49-F238E27FC236}">
                <a16:creationId xmlns:a16="http://schemas.microsoft.com/office/drawing/2014/main" id="{2E471E64-57C9-1864-9B50-8EFC22FE76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36986304-EA30-0E54-9FB6-ABB3D6577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A58B-C293-4903-AAF3-8A3738E0122C}" type="datetimeFigureOut">
              <a:rPr lang="hr-HR" smtClean="0"/>
              <a:t>19.5.2025.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C1E4594E-4E41-EA4B-80A7-E963E7845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C0FB6894-B44A-D45E-5C85-9AE37CF5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86AB8-4F21-4ABA-8072-E88A76269A8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04827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>
            <a:extLst>
              <a:ext uri="{FF2B5EF4-FFF2-40B4-BE49-F238E27FC236}">
                <a16:creationId xmlns:a16="http://schemas.microsoft.com/office/drawing/2014/main" id="{C6B40189-FBDA-A733-C08A-9AB1D39ABA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okomitog teksta 2">
            <a:extLst>
              <a:ext uri="{FF2B5EF4-FFF2-40B4-BE49-F238E27FC236}">
                <a16:creationId xmlns:a16="http://schemas.microsoft.com/office/drawing/2014/main" id="{2F8AF73F-38DB-5D75-2EE8-B141975442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C35DB714-5215-9AA1-7FBE-F8E94F886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A58B-C293-4903-AAF3-8A3738E0122C}" type="datetimeFigureOut">
              <a:rPr lang="hr-HR" smtClean="0"/>
              <a:t>19.5.2025.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DAA7F26A-004D-6582-5DC4-D4FB67058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F42CBB65-9DD2-88E6-1DDA-AFA898494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86AB8-4F21-4ABA-8072-E88A76269A8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9600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9DFC4A8-8099-9B8E-E9B1-F1F5449AC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FEA86766-B9F1-01AF-65C1-E06B074DA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8D4FBD23-BC32-20D3-04A2-D52A87A9F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A58B-C293-4903-AAF3-8A3738E0122C}" type="datetimeFigureOut">
              <a:rPr lang="hr-HR" smtClean="0"/>
              <a:t>19.5.2025.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7192EB09-F022-301C-6ED8-9CBE5B3D6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A1A85762-4C5D-9ABE-005A-66B8CA2E6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86AB8-4F21-4ABA-8072-E88A76269A8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490372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1F14717-3C87-CD8B-8087-994704928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B75EF9AE-6C4E-5756-4B1B-CE53382AA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27CB43AC-D320-3DC5-7786-DDCA96C42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A58B-C293-4903-AAF3-8A3738E0122C}" type="datetimeFigureOut">
              <a:rPr lang="hr-HR" smtClean="0"/>
              <a:t>19.5.2025.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88938E2C-64ED-E262-662C-73BC22145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BA617702-F626-BE90-F21F-F6DB2AAA6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86AB8-4F21-4ABA-8072-E88A76269A8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31827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723787B-2076-7370-2678-A5F4E27F7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F230FFD6-3BD0-C185-E210-22535385FC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319352EB-2677-378D-1237-6453948468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B6609AEA-5E73-1008-63D4-5FF9BCAA3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A58B-C293-4903-AAF3-8A3738E0122C}" type="datetimeFigureOut">
              <a:rPr lang="hr-HR" smtClean="0"/>
              <a:t>19.5.2025.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E960B0E8-4249-3FF9-D0B3-F20D7DB39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23943F4F-4547-A587-F854-B105909E6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86AB8-4F21-4ABA-8072-E88A76269A8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4843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24AAC10-5D0D-0576-9BAF-2DE315F1F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ABA50719-9E4F-4ED4-5B32-0592D70DD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B1E34B07-C3A7-13CB-731E-0A2728F2C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5" name="Rezervirano mjesto teksta 4">
            <a:extLst>
              <a:ext uri="{FF2B5EF4-FFF2-40B4-BE49-F238E27FC236}">
                <a16:creationId xmlns:a16="http://schemas.microsoft.com/office/drawing/2014/main" id="{9ABAC943-A895-FAEE-6A3C-918810F450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Rezervirano mjesto sadržaja 5">
            <a:extLst>
              <a:ext uri="{FF2B5EF4-FFF2-40B4-BE49-F238E27FC236}">
                <a16:creationId xmlns:a16="http://schemas.microsoft.com/office/drawing/2014/main" id="{A9E6CB50-DC43-9993-BFD7-3C342F2F24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7" name="Rezervirano mjesto datuma 6">
            <a:extLst>
              <a:ext uri="{FF2B5EF4-FFF2-40B4-BE49-F238E27FC236}">
                <a16:creationId xmlns:a16="http://schemas.microsoft.com/office/drawing/2014/main" id="{CEC04DD4-ED55-AAA0-7BC9-0E090EE3E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A58B-C293-4903-AAF3-8A3738E0122C}" type="datetimeFigureOut">
              <a:rPr lang="hr-HR" smtClean="0"/>
              <a:t>19.5.2025.</a:t>
            </a:fld>
            <a:endParaRPr lang="hr-HR"/>
          </a:p>
        </p:txBody>
      </p:sp>
      <p:sp>
        <p:nvSpPr>
          <p:cNvPr id="8" name="Rezervirano mjesto podnožja 7">
            <a:extLst>
              <a:ext uri="{FF2B5EF4-FFF2-40B4-BE49-F238E27FC236}">
                <a16:creationId xmlns:a16="http://schemas.microsoft.com/office/drawing/2014/main" id="{72404356-C183-6225-1B72-D38F4CCD5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Rezervirano mjesto broja slajda 8">
            <a:extLst>
              <a:ext uri="{FF2B5EF4-FFF2-40B4-BE49-F238E27FC236}">
                <a16:creationId xmlns:a16="http://schemas.microsoft.com/office/drawing/2014/main" id="{9AD16A2F-0320-167F-4D23-4BA7BF24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86AB8-4F21-4ABA-8072-E88A76269A8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89130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BBF7755-76EF-0F21-91AA-49CDC9F27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datuma 2">
            <a:extLst>
              <a:ext uri="{FF2B5EF4-FFF2-40B4-BE49-F238E27FC236}">
                <a16:creationId xmlns:a16="http://schemas.microsoft.com/office/drawing/2014/main" id="{90358AE6-6F85-5E4E-1C69-A19979F01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A58B-C293-4903-AAF3-8A3738E0122C}" type="datetimeFigureOut">
              <a:rPr lang="hr-HR" smtClean="0"/>
              <a:t>19.5.2025.</a:t>
            </a:fld>
            <a:endParaRPr lang="hr-HR"/>
          </a:p>
        </p:txBody>
      </p:sp>
      <p:sp>
        <p:nvSpPr>
          <p:cNvPr id="4" name="Rezervirano mjesto podnožja 3">
            <a:extLst>
              <a:ext uri="{FF2B5EF4-FFF2-40B4-BE49-F238E27FC236}">
                <a16:creationId xmlns:a16="http://schemas.microsoft.com/office/drawing/2014/main" id="{BD795D92-230C-52AE-1AFF-E6B436FC8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Rezervirano mjesto broja slajda 4">
            <a:extLst>
              <a:ext uri="{FF2B5EF4-FFF2-40B4-BE49-F238E27FC236}">
                <a16:creationId xmlns:a16="http://schemas.microsoft.com/office/drawing/2014/main" id="{326E8410-833D-A2ED-FCE6-38A83C960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86AB8-4F21-4ABA-8072-E88A76269A8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95487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datuma 1">
            <a:extLst>
              <a:ext uri="{FF2B5EF4-FFF2-40B4-BE49-F238E27FC236}">
                <a16:creationId xmlns:a16="http://schemas.microsoft.com/office/drawing/2014/main" id="{F356820A-2B17-DE66-6CB4-C5A10CF69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A58B-C293-4903-AAF3-8A3738E0122C}" type="datetimeFigureOut">
              <a:rPr lang="hr-HR" smtClean="0"/>
              <a:t>19.5.2025.</a:t>
            </a:fld>
            <a:endParaRPr lang="hr-HR"/>
          </a:p>
        </p:txBody>
      </p:sp>
      <p:sp>
        <p:nvSpPr>
          <p:cNvPr id="3" name="Rezervirano mjesto podnožja 2">
            <a:extLst>
              <a:ext uri="{FF2B5EF4-FFF2-40B4-BE49-F238E27FC236}">
                <a16:creationId xmlns:a16="http://schemas.microsoft.com/office/drawing/2014/main" id="{4B741B17-98FF-F6A2-34A1-602019BB3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F1324C6B-0787-E8DB-BD9D-83294B58E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86AB8-4F21-4ABA-8072-E88A76269A8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16524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67C44C4-22B6-B38D-E4B9-7F362E42B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FF9D2909-6991-D365-7028-92E2E4EF3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teksta 3">
            <a:extLst>
              <a:ext uri="{FF2B5EF4-FFF2-40B4-BE49-F238E27FC236}">
                <a16:creationId xmlns:a16="http://schemas.microsoft.com/office/drawing/2014/main" id="{98028741-C9CB-358C-7640-41E99A5F7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37FDCD1C-0C18-5705-5E0E-976931932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A58B-C293-4903-AAF3-8A3738E0122C}" type="datetimeFigureOut">
              <a:rPr lang="hr-HR" smtClean="0"/>
              <a:t>19.5.2025.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6885BD4F-66CD-5DFE-1C09-96853F3F6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C8BC2F3F-D16D-9896-8F56-6EF4452D6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86AB8-4F21-4ABA-8072-E88A76269A8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64819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54396BE-FE64-DA8E-D92A-784906022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like 2">
            <a:extLst>
              <a:ext uri="{FF2B5EF4-FFF2-40B4-BE49-F238E27FC236}">
                <a16:creationId xmlns:a16="http://schemas.microsoft.com/office/drawing/2014/main" id="{CE8272FB-2EBA-B083-A095-63A4772DCF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Rezervirano mjesto teksta 3">
            <a:extLst>
              <a:ext uri="{FF2B5EF4-FFF2-40B4-BE49-F238E27FC236}">
                <a16:creationId xmlns:a16="http://schemas.microsoft.com/office/drawing/2014/main" id="{5A1BCDD2-55E8-5D1F-7242-6E47662178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150C5B1F-20DB-CF45-DFAB-3C8BE8EAB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A58B-C293-4903-AAF3-8A3738E0122C}" type="datetimeFigureOut">
              <a:rPr lang="hr-HR" smtClean="0"/>
              <a:t>19.5.2025.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B098A219-E2BC-04B7-92C4-92FF96BE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ECB9129A-75E7-34D4-1AAB-17C3666D5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86AB8-4F21-4ABA-8072-E88A76269A8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83067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>
            <a:extLst>
              <a:ext uri="{FF2B5EF4-FFF2-40B4-BE49-F238E27FC236}">
                <a16:creationId xmlns:a16="http://schemas.microsoft.com/office/drawing/2014/main" id="{257BAAAB-A618-6930-2F29-21618F6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8B89D97F-C208-688C-2EB6-4B6B8B2B2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99C84283-100E-BB4C-0308-7ADB00E18A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AEA58B-C293-4903-AAF3-8A3738E0122C}" type="datetimeFigureOut">
              <a:rPr lang="hr-HR" smtClean="0"/>
              <a:t>19.5.2025.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5FF336F4-2541-53C3-4C60-9E45953A4A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0EDBDF5B-B8B6-F3AB-9E3A-B0940AF805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486AB8-4F21-4ABA-8072-E88A76269A8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2938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C62CDC7-7C32-B3D0-8560-C3CC384414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hr-HR" dirty="0"/>
            </a:br>
            <a:r>
              <a:rPr lang="hr-HR" dirty="0"/>
              <a:t>Seminar 2:</a:t>
            </a:r>
            <a:br>
              <a:rPr lang="hr-HR" dirty="0"/>
            </a:br>
            <a:r>
              <a:rPr lang="hr-HR" dirty="0"/>
              <a:t>Optimizacija radnih nedjelja korištenjem genetskog algoritma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220C9F45-69E0-38C3-D561-2B5C1B6A2E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r-HR" dirty="0"/>
              <a:t>Stjepan Đelekovčan</a:t>
            </a:r>
          </a:p>
          <a:p>
            <a:r>
              <a:rPr lang="hr-HR" dirty="0"/>
              <a:t>Mentor: Domagoj Jakobović</a:t>
            </a:r>
          </a:p>
          <a:p>
            <a:r>
              <a:rPr lang="hr-HR" dirty="0"/>
              <a:t>Zagreb, Svibanj 2025.</a:t>
            </a:r>
          </a:p>
        </p:txBody>
      </p:sp>
    </p:spTree>
    <p:extLst>
      <p:ext uri="{BB962C8B-B14F-4D97-AF65-F5344CB8AC3E}">
        <p14:creationId xmlns:p14="http://schemas.microsoft.com/office/powerpoint/2010/main" val="3475841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F346CBE-5698-3A44-A1A3-9533DB929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Rezultati (Rijeka)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5DD027D5-E090-7D49-D130-ECF2A8F1F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65247" cy="4351338"/>
          </a:xfrm>
        </p:spPr>
        <p:txBody>
          <a:bodyPr/>
          <a:lstStyle/>
          <a:p>
            <a:r>
              <a:rPr lang="hr-HR" dirty="0"/>
              <a:t>Zahtjevna vizualizacija napretka</a:t>
            </a: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9AAB1239-D99A-5DED-F7CC-7C2E8E2AF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409" y="2739907"/>
            <a:ext cx="4014990" cy="3706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lika 4" descr="Slika na kojoj se prikazuje karta, atlas, tekst&#10;&#10;Sadržaj generiran umjetnom inteligencijom može biti netočan.">
            <a:extLst>
              <a:ext uri="{FF2B5EF4-FFF2-40B4-BE49-F238E27FC236}">
                <a16:creationId xmlns:a16="http://schemas.microsoft.com/office/drawing/2014/main" id="{D207AB1B-CF9E-0381-49BE-10DFF33D3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533" y="2752285"/>
            <a:ext cx="4014990" cy="36944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kstniOkvir 5">
            <a:extLst>
              <a:ext uri="{FF2B5EF4-FFF2-40B4-BE49-F238E27FC236}">
                <a16:creationId xmlns:a16="http://schemas.microsoft.com/office/drawing/2014/main" id="{A4E7655B-C6C3-B0FD-31E6-73365E4D7423}"/>
              </a:ext>
            </a:extLst>
          </p:cNvPr>
          <p:cNvSpPr txBox="1"/>
          <p:nvPr/>
        </p:nvSpPr>
        <p:spPr>
          <a:xfrm>
            <a:off x="3209199" y="2420304"/>
            <a:ext cx="62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Prije</a:t>
            </a:r>
          </a:p>
        </p:txBody>
      </p:sp>
      <p:sp>
        <p:nvSpPr>
          <p:cNvPr id="7" name="TekstniOkvir 6">
            <a:extLst>
              <a:ext uri="{FF2B5EF4-FFF2-40B4-BE49-F238E27FC236}">
                <a16:creationId xmlns:a16="http://schemas.microsoft.com/office/drawing/2014/main" id="{39C1E6D3-6D68-C46A-94FC-401B17F7337D}"/>
              </a:ext>
            </a:extLst>
          </p:cNvPr>
          <p:cNvSpPr txBox="1"/>
          <p:nvPr/>
        </p:nvSpPr>
        <p:spPr>
          <a:xfrm>
            <a:off x="8776404" y="2421870"/>
            <a:ext cx="831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Nakon</a:t>
            </a:r>
          </a:p>
        </p:txBody>
      </p:sp>
    </p:spTree>
    <p:extLst>
      <p:ext uri="{BB962C8B-B14F-4D97-AF65-F5344CB8AC3E}">
        <p14:creationId xmlns:p14="http://schemas.microsoft.com/office/powerpoint/2010/main" val="703198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5FE324B-4868-F7C8-F168-45843A23E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Zaključak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5E871B14-A937-7D36-23A9-2A8A039B2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Poboljšanje je uspjelo i bolje od očekivanog</a:t>
            </a:r>
          </a:p>
          <a:p>
            <a:r>
              <a:rPr lang="hr-HR" dirty="0"/>
              <a:t>Nadogradnje sustava:</a:t>
            </a:r>
          </a:p>
          <a:p>
            <a:pPr lvl="1"/>
            <a:r>
              <a:rPr lang="hr-HR" dirty="0"/>
              <a:t>Modeliranje funkcije dobrote uz pomoć eksperta</a:t>
            </a:r>
          </a:p>
          <a:p>
            <a:pPr lvl="1"/>
            <a:r>
              <a:rPr lang="hr-HR" dirty="0"/>
              <a:t>Implementacija paralelnog računanja podgrupa</a:t>
            </a:r>
          </a:p>
          <a:p>
            <a:pPr lvl="1"/>
            <a:r>
              <a:rPr lang="hr-HR" dirty="0"/>
              <a:t>Dinamički odabir genetskih operatora</a:t>
            </a:r>
          </a:p>
          <a:p>
            <a:pPr lvl="1"/>
            <a:r>
              <a:rPr lang="hr-HR" dirty="0"/>
              <a:t>Smanjiti zrnatost operatora tako da iskorištavaju informaciju o svojem uspjehu</a:t>
            </a:r>
          </a:p>
          <a:p>
            <a:pPr lvl="1"/>
            <a:r>
              <a:rPr lang="hr-HR" dirty="0"/>
              <a:t>Optimizacija </a:t>
            </a:r>
            <a:r>
              <a:rPr lang="hr-HR" dirty="0" err="1"/>
              <a:t>hiperparametara</a:t>
            </a:r>
            <a:endParaRPr lang="hr-HR" dirty="0"/>
          </a:p>
          <a:p>
            <a:pPr lvl="1"/>
            <a:r>
              <a:rPr lang="hr-HR" dirty="0"/>
              <a:t>Bolje programersko i korisničko sučelje za korištenje sustava</a:t>
            </a:r>
          </a:p>
          <a:p>
            <a:pPr lvl="1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214764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103489F-A66D-8881-7FB0-2D358F51A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Pitanja?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2D2444CB-B17B-9D3B-3B9A-D7EFDFE0C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Hvala na pažnji! </a:t>
            </a:r>
            <a:r>
              <a:rPr lang="hr-HR" dirty="0">
                <a:sym typeface="Wingdings" panose="05000000000000000000" pitchFamily="2" charset="2"/>
              </a:rPr>
              <a:t>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07559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78F2855-7417-6065-5FDB-2586B6B64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2233"/>
            <a:ext cx="10515600" cy="1325563"/>
          </a:xfrm>
        </p:spPr>
        <p:txBody>
          <a:bodyPr/>
          <a:lstStyle/>
          <a:p>
            <a:r>
              <a:rPr lang="hr-HR" dirty="0"/>
              <a:t>O problemu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zervirano mjesto sadržaja 2">
                <a:extLst>
                  <a:ext uri="{FF2B5EF4-FFF2-40B4-BE49-F238E27FC236}">
                    <a16:creationId xmlns:a16="http://schemas.microsoft.com/office/drawing/2014/main" id="{4B8F1FB8-3408-68EE-E355-D0B236EFFF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825656" cy="4351338"/>
              </a:xfrm>
            </p:spPr>
            <p:txBody>
              <a:bodyPr>
                <a:normAutofit/>
              </a:bodyPr>
              <a:lstStyle/>
              <a:p>
                <a:r>
                  <a:rPr lang="hr-HR" dirty="0"/>
                  <a:t>Od 22. ožujka 2023. trgovac određuje 16 nedjelja u godini kao radne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hr-HR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hr-HR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r-HR" sz="2000" b="0" i="1" smtClean="0">
                                <a:latin typeface="Cambria Math" panose="02040503050406030204" pitchFamily="18" charset="0"/>
                              </a:rPr>
                              <m:t>55</m:t>
                            </m:r>
                          </m:num>
                          <m:den>
                            <m:r>
                              <a:rPr lang="hr-HR" sz="2000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</m:e>
                    </m:d>
                    <m:r>
                      <a:rPr lang="hr-H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hr-HR" sz="2000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hr-H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hr-H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r-H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hr-H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13</m:t>
                        </m:r>
                      </m:sup>
                    </m:sSup>
                    <m:r>
                      <a:rPr lang="hr-H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hr-HR" dirty="0"/>
                  <a:t>mogućih rasporeda za JEDNU trgovinu</a:t>
                </a:r>
              </a:p>
              <a:p>
                <a:r>
                  <a:rPr lang="hr-HR" dirty="0"/>
                  <a:t>ŠPAR – 118 trgovina</a:t>
                </a:r>
              </a:p>
              <a:p>
                <a:r>
                  <a:rPr lang="hr-HR" dirty="0"/>
                  <a:t>Cilj je optimizirati pokrivenost građana kao i zaradu trgovca </a:t>
                </a:r>
                <a:r>
                  <a:rPr lang="hr-HR" dirty="0">
                    <a:solidFill>
                      <a:schemeClr val="bg2">
                        <a:lumMod val="75000"/>
                      </a:schemeClr>
                    </a:solidFill>
                  </a:rPr>
                  <a:t>uz ograničenja obaveznog rada (npr. trgovine na obali) odnosno zabrane rada neke nedjelje (npr. 1. svibnja)</a:t>
                </a:r>
              </a:p>
            </p:txBody>
          </p:sp>
        </mc:Choice>
        <mc:Fallback>
          <p:sp>
            <p:nvSpPr>
              <p:cNvPr id="3" name="Rezervirano mjesto sadržaja 2">
                <a:extLst>
                  <a:ext uri="{FF2B5EF4-FFF2-40B4-BE49-F238E27FC236}">
                    <a16:creationId xmlns:a16="http://schemas.microsoft.com/office/drawing/2014/main" id="{4B8F1FB8-3408-68EE-E355-D0B236EFFF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825656" cy="4351338"/>
              </a:xfrm>
              <a:blipFill>
                <a:blip r:embed="rId3"/>
                <a:stretch>
                  <a:fillRect l="-1609" t="-2381" r="-894" b="-3081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Opis fotografije nije dostupan.">
            <a:extLst>
              <a:ext uri="{FF2B5EF4-FFF2-40B4-BE49-F238E27FC236}">
                <a16:creationId xmlns:a16="http://schemas.microsoft.com/office/drawing/2014/main" id="{C94FBD4F-AF4B-9C2F-9D8C-99E17283D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05" y="1062550"/>
            <a:ext cx="3643895" cy="473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77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FE4DF04-574C-7845-D543-760A4D02A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Podaci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00B1AE35-C56A-2A3D-D99B-2B8A452AE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29748" cy="4351338"/>
          </a:xfrm>
        </p:spPr>
        <p:txBody>
          <a:bodyPr>
            <a:normAutofit lnSpcReduction="10000"/>
          </a:bodyPr>
          <a:lstStyle/>
          <a:p>
            <a:r>
              <a:rPr lang="hr-HR" dirty="0"/>
              <a:t>Nisu javno dostupni</a:t>
            </a:r>
          </a:p>
          <a:p>
            <a:r>
              <a:rPr lang="hr-HR" dirty="0"/>
              <a:t>Lokacije - </a:t>
            </a:r>
            <a:r>
              <a:rPr lang="hr-HR" dirty="0" err="1"/>
              <a:t>OpenStreetMap</a:t>
            </a:r>
            <a:r>
              <a:rPr lang="hr-HR" dirty="0"/>
              <a:t> (</a:t>
            </a:r>
            <a:r>
              <a:rPr lang="hr-HR" dirty="0" err="1"/>
              <a:t>Overpass</a:t>
            </a:r>
            <a:r>
              <a:rPr lang="hr-HR" dirty="0"/>
              <a:t> Turbo)</a:t>
            </a:r>
          </a:p>
          <a:p>
            <a:r>
              <a:rPr lang="hr-HR" dirty="0"/>
              <a:t>Google </a:t>
            </a:r>
            <a:r>
              <a:rPr lang="hr-HR" dirty="0" err="1"/>
              <a:t>Places</a:t>
            </a:r>
            <a:r>
              <a:rPr lang="hr-HR" dirty="0"/>
              <a:t> – recenzija i broj recenzija trgovine</a:t>
            </a:r>
          </a:p>
          <a:p>
            <a:r>
              <a:rPr lang="hr-HR" dirty="0"/>
              <a:t>Modelira se utjecaj trgovine</a:t>
            </a:r>
          </a:p>
          <a:p>
            <a:r>
              <a:rPr lang="hr-HR" dirty="0">
                <a:solidFill>
                  <a:schemeClr val="bg1">
                    <a:lumMod val="75000"/>
                  </a:schemeClr>
                </a:solidFill>
              </a:rPr>
              <a:t>Želja je bila modelirati i profit, no s obzirom na manjak stvarnih podataka i vremena to je izostavljeno</a:t>
            </a:r>
          </a:p>
        </p:txBody>
      </p:sp>
      <p:pic>
        <p:nvPicPr>
          <p:cNvPr id="4" name="Slika 3" descr="Slika na kojoj se prikazuje karta, atlas, tekst&#10;&#10;Sadržaj generiran umjetnom inteligencijom može biti netočan.">
            <a:extLst>
              <a:ext uri="{FF2B5EF4-FFF2-40B4-BE49-F238E27FC236}">
                <a16:creationId xmlns:a16="http://schemas.microsoft.com/office/drawing/2014/main" id="{735390AF-9796-EBC2-7EC1-3C7D64E25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698" y="681037"/>
            <a:ext cx="4019550" cy="3990975"/>
          </a:xfrm>
          <a:prstGeom prst="rect">
            <a:avLst/>
          </a:prstGeom>
        </p:spPr>
      </p:pic>
      <p:pic>
        <p:nvPicPr>
          <p:cNvPr id="5" name="Slika 4">
            <a:extLst>
              <a:ext uri="{FF2B5EF4-FFF2-40B4-BE49-F238E27FC236}">
                <a16:creationId xmlns:a16="http://schemas.microsoft.com/office/drawing/2014/main" id="{828B19C9-A823-BD1F-0676-6C845915B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998" y="4874607"/>
            <a:ext cx="5470950" cy="161826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8024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541D025-0EAD-B320-83BF-55DC4072E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Zašto genetski algoritam?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23C0713-178F-892D-FD9B-9017A13E1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Velika dimenzija rješenja, naivno:</a:t>
            </a:r>
          </a:p>
          <a:p>
            <a:endParaRPr lang="hr-HR" dirty="0"/>
          </a:p>
          <a:p>
            <a:r>
              <a:rPr lang="hr-HR" dirty="0"/>
              <a:t>Teško je pronaći egzaktni optimizacijski algoritam koji će egzaktno </a:t>
            </a:r>
            <a:r>
              <a:rPr lang="hr-HR" dirty="0" err="1"/>
              <a:t>optimirati</a:t>
            </a:r>
            <a:r>
              <a:rPr lang="hr-HR" dirty="0"/>
              <a:t> bilo kakvu funkciju dobrote</a:t>
            </a:r>
          </a:p>
          <a:p>
            <a:r>
              <a:rPr lang="hr-HR" dirty="0"/>
              <a:t>Mogućnost linearnog programiranja uz dobro definiranu funkciju dobrote</a:t>
            </a:r>
          </a:p>
          <a:p>
            <a:endParaRPr lang="hr-HR" dirty="0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36945A40-9ECF-E539-BC58-DA1E25966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487" y="2329787"/>
            <a:ext cx="6405769" cy="37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713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2EE90D4-6549-044D-71F8-AE8846476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Što </a:t>
            </a:r>
            <a:r>
              <a:rPr lang="hr-HR" dirty="0" err="1"/>
              <a:t>optimiramo</a:t>
            </a:r>
            <a:r>
              <a:rPr lang="hr-HR" dirty="0"/>
              <a:t>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CF1447A2-7998-5F82-E1DD-3F70EC22D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>
                <a:solidFill>
                  <a:srgbClr val="FF0000"/>
                </a:solidFill>
              </a:rPr>
              <a:t>Maksimizirati pokrivenost područja trgovinama koje rade</a:t>
            </a:r>
          </a:p>
          <a:p>
            <a:r>
              <a:rPr lang="hr-HR" dirty="0">
                <a:solidFill>
                  <a:schemeClr val="accent6">
                    <a:lumMod val="75000"/>
                  </a:schemeClr>
                </a:solidFill>
              </a:rPr>
              <a:t>Minimizirati natjecanje trgovina u svrhu maksimizacije zarade</a:t>
            </a:r>
          </a:p>
          <a:p>
            <a:endParaRPr lang="hr-HR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3A3C18CC-B759-6D58-1958-F6972BDC0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727" y="3076952"/>
            <a:ext cx="7350972" cy="704096"/>
          </a:xfrm>
          <a:prstGeom prst="rect">
            <a:avLst/>
          </a:prstGeom>
        </p:spPr>
      </p:pic>
      <p:grpSp>
        <p:nvGrpSpPr>
          <p:cNvPr id="20" name="Grupa 19">
            <a:extLst>
              <a:ext uri="{FF2B5EF4-FFF2-40B4-BE49-F238E27FC236}">
                <a16:creationId xmlns:a16="http://schemas.microsoft.com/office/drawing/2014/main" id="{0A22F404-1D46-F791-3216-D27D175EA4AA}"/>
              </a:ext>
            </a:extLst>
          </p:cNvPr>
          <p:cNvGrpSpPr/>
          <p:nvPr/>
        </p:nvGrpSpPr>
        <p:grpSpPr>
          <a:xfrm>
            <a:off x="1233908" y="3915430"/>
            <a:ext cx="9372458" cy="2851084"/>
            <a:chOff x="510282" y="3994371"/>
            <a:chExt cx="9372458" cy="2851084"/>
          </a:xfrm>
        </p:grpSpPr>
        <p:sp>
          <p:nvSpPr>
            <p:cNvPr id="8" name="TekstniOkvir 7">
              <a:extLst>
                <a:ext uri="{FF2B5EF4-FFF2-40B4-BE49-F238E27FC236}">
                  <a16:creationId xmlns:a16="http://schemas.microsoft.com/office/drawing/2014/main" id="{3A5A5E03-1D5F-C723-3C9A-98C7E860FF31}"/>
                </a:ext>
              </a:extLst>
            </p:cNvPr>
            <p:cNvSpPr txBox="1"/>
            <p:nvPr/>
          </p:nvSpPr>
          <p:spPr>
            <a:xfrm>
              <a:off x="771172" y="5922125"/>
              <a:ext cx="128299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dirty="0"/>
                <a:t>Područje utjecaja </a:t>
              </a:r>
            </a:p>
            <a:p>
              <a:pPr algn="ctr"/>
              <a:r>
                <a:rPr lang="hr-HR" dirty="0"/>
                <a:t>trgovina</a:t>
              </a:r>
            </a:p>
          </p:txBody>
        </p:sp>
        <p:pic>
          <p:nvPicPr>
            <p:cNvPr id="10" name="Slika 9">
              <a:extLst>
                <a:ext uri="{FF2B5EF4-FFF2-40B4-BE49-F238E27FC236}">
                  <a16:creationId xmlns:a16="http://schemas.microsoft.com/office/drawing/2014/main" id="{8D86D988-C95F-7DA2-92DF-60CA4BFF5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0282" y="4175226"/>
              <a:ext cx="1938832" cy="1814699"/>
            </a:xfrm>
            <a:prstGeom prst="rect">
              <a:avLst/>
            </a:prstGeom>
          </p:spPr>
        </p:pic>
        <p:pic>
          <p:nvPicPr>
            <p:cNvPr id="12" name="Slika 11">
              <a:extLst>
                <a:ext uri="{FF2B5EF4-FFF2-40B4-BE49-F238E27FC236}">
                  <a16:creationId xmlns:a16="http://schemas.microsoft.com/office/drawing/2014/main" id="{CCCF53DE-EC11-15BA-3CDD-4C6889CF6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91276" y="4226481"/>
              <a:ext cx="1825145" cy="1712188"/>
            </a:xfrm>
            <a:prstGeom prst="rect">
              <a:avLst/>
            </a:prstGeom>
          </p:spPr>
        </p:pic>
        <p:pic>
          <p:nvPicPr>
            <p:cNvPr id="14" name="Slika 13">
              <a:extLst>
                <a:ext uri="{FF2B5EF4-FFF2-40B4-BE49-F238E27FC236}">
                  <a16:creationId xmlns:a16="http://schemas.microsoft.com/office/drawing/2014/main" id="{6F475A20-D125-DEF2-7A53-ACB835965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94999" y="4374515"/>
              <a:ext cx="1013876" cy="1416120"/>
            </a:xfrm>
            <a:prstGeom prst="rect">
              <a:avLst/>
            </a:prstGeom>
          </p:spPr>
        </p:pic>
        <p:pic>
          <p:nvPicPr>
            <p:cNvPr id="16" name="Slika 15">
              <a:extLst>
                <a:ext uri="{FF2B5EF4-FFF2-40B4-BE49-F238E27FC236}">
                  <a16:creationId xmlns:a16="http://schemas.microsoft.com/office/drawing/2014/main" id="{1B60E51F-0817-A0C4-9E45-04C4D5CF1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73167" y="3994371"/>
              <a:ext cx="1972054" cy="1844074"/>
            </a:xfrm>
            <a:prstGeom prst="rect">
              <a:avLst/>
            </a:prstGeom>
          </p:spPr>
        </p:pic>
        <p:sp>
          <p:nvSpPr>
            <p:cNvPr id="17" name="TekstniOkvir 16">
              <a:extLst>
                <a:ext uri="{FF2B5EF4-FFF2-40B4-BE49-F238E27FC236}">
                  <a16:creationId xmlns:a16="http://schemas.microsoft.com/office/drawing/2014/main" id="{1BDE8F11-87F3-B2A3-5ABB-2E1A35938669}"/>
                </a:ext>
              </a:extLst>
            </p:cNvPr>
            <p:cNvSpPr txBox="1"/>
            <p:nvPr/>
          </p:nvSpPr>
          <p:spPr>
            <a:xfrm>
              <a:off x="3240334" y="5947569"/>
              <a:ext cx="15046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dirty="0">
                  <a:solidFill>
                    <a:srgbClr val="FF0000"/>
                  </a:solidFill>
                </a:rPr>
                <a:t>Pokrivenost područja</a:t>
              </a:r>
            </a:p>
          </p:txBody>
        </p:sp>
        <p:sp>
          <p:nvSpPr>
            <p:cNvPr id="18" name="TekstniOkvir 17">
              <a:extLst>
                <a:ext uri="{FF2B5EF4-FFF2-40B4-BE49-F238E27FC236}">
                  <a16:creationId xmlns:a16="http://schemas.microsoft.com/office/drawing/2014/main" id="{D1E39074-13EE-163B-22FA-07E60EF2DD4E}"/>
                </a:ext>
              </a:extLst>
            </p:cNvPr>
            <p:cNvSpPr txBox="1"/>
            <p:nvPr/>
          </p:nvSpPr>
          <p:spPr>
            <a:xfrm>
              <a:off x="5353941" y="5769938"/>
              <a:ext cx="15046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dirty="0">
                  <a:solidFill>
                    <a:schemeClr val="accent6">
                      <a:lumMod val="75000"/>
                    </a:schemeClr>
                  </a:solidFill>
                </a:rPr>
                <a:t>Područje natjecanja trgovina</a:t>
              </a:r>
            </a:p>
          </p:txBody>
        </p:sp>
        <p:sp>
          <p:nvSpPr>
            <p:cNvPr id="19" name="TekstniOkvir 18">
              <a:extLst>
                <a:ext uri="{FF2B5EF4-FFF2-40B4-BE49-F238E27FC236}">
                  <a16:creationId xmlns:a16="http://schemas.microsoft.com/office/drawing/2014/main" id="{15AF5F21-78C2-91A1-7D1D-9843373F294D}"/>
                </a:ext>
              </a:extLst>
            </p:cNvPr>
            <p:cNvSpPr txBox="1"/>
            <p:nvPr/>
          </p:nvSpPr>
          <p:spPr>
            <a:xfrm>
              <a:off x="7035647" y="5733732"/>
              <a:ext cx="284709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dirty="0"/>
                <a:t>Dobrota </a:t>
              </a:r>
            </a:p>
            <a:p>
              <a:pPr algn="ctr"/>
              <a:r>
                <a:rPr lang="hr-HR" dirty="0"/>
                <a:t>(</a:t>
              </a:r>
              <a:r>
                <a:rPr lang="hr-HR" dirty="0">
                  <a:solidFill>
                    <a:srgbClr val="FF0000"/>
                  </a:solidFill>
                </a:rPr>
                <a:t>Pokrivenost područja </a:t>
              </a:r>
              <a:r>
                <a:rPr lang="hr-HR" dirty="0"/>
                <a:t>bez </a:t>
              </a:r>
              <a:r>
                <a:rPr lang="hr-HR" dirty="0">
                  <a:solidFill>
                    <a:schemeClr val="accent6">
                      <a:lumMod val="75000"/>
                    </a:schemeClr>
                  </a:solidFill>
                </a:rPr>
                <a:t>područja natjecanja</a:t>
              </a:r>
              <a:r>
                <a:rPr lang="hr-HR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6291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067B0B9-AD1F-3D75-0905-91271A883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Model i pristup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1456D0B-42B5-EED0-05D2-FDE1A404A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27158" cy="4351338"/>
          </a:xfrm>
        </p:spPr>
        <p:txBody>
          <a:bodyPr>
            <a:normAutofit lnSpcReduction="10000"/>
          </a:bodyPr>
          <a:lstStyle/>
          <a:p>
            <a:r>
              <a:rPr lang="hr-HR" dirty="0"/>
              <a:t>Idejno: rijetka matrica nula i jedinica</a:t>
            </a:r>
          </a:p>
          <a:p>
            <a:r>
              <a:rPr lang="hr-HR" dirty="0"/>
              <a:t>Trgovine optimizirati u podgrupama, podgrupe i njihova rješenja spajati sve do rješenja cjelokupnog problema</a:t>
            </a:r>
          </a:p>
          <a:p>
            <a:r>
              <a:rPr lang="hr-HR" dirty="0"/>
              <a:t>Heuristički inicirati rješenje tako da svaka nedjelja ima barem jednu trgovinu koja radi</a:t>
            </a:r>
          </a:p>
          <a:p>
            <a:r>
              <a:rPr lang="hr-HR" dirty="0"/>
              <a:t>Sve podgrupe optimiziraju se istim genetskim algoritmom</a:t>
            </a:r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FFB94FD5-EA4D-E334-A228-24C9407A4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842" y="365125"/>
            <a:ext cx="3411586" cy="1967706"/>
          </a:xfrm>
          <a:prstGeom prst="rect">
            <a:avLst/>
          </a:prstGeom>
        </p:spPr>
      </p:pic>
      <p:pic>
        <p:nvPicPr>
          <p:cNvPr id="8" name="Slika 7">
            <a:extLst>
              <a:ext uri="{FF2B5EF4-FFF2-40B4-BE49-F238E27FC236}">
                <a16:creationId xmlns:a16="http://schemas.microsoft.com/office/drawing/2014/main" id="{4E5D9E02-5B9D-025E-16FE-EC041F8C4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308" y="2452195"/>
            <a:ext cx="4892492" cy="411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235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E36AA81-D555-29B0-52AE-53702C5BC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Genetski operatori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6FF1D2E5-4D16-47C6-B959-9D3B9712D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15493" cy="4351338"/>
          </a:xfrm>
        </p:spPr>
        <p:txBody>
          <a:bodyPr/>
          <a:lstStyle/>
          <a:p>
            <a:r>
              <a:rPr lang="hr-HR" b="1" dirty="0">
                <a:solidFill>
                  <a:srgbClr val="C00000"/>
                </a:solidFill>
              </a:rPr>
              <a:t>Selekcija</a:t>
            </a:r>
            <a:r>
              <a:rPr lang="hr-HR" dirty="0"/>
              <a:t> – tro-turnirska selekcija</a:t>
            </a:r>
          </a:p>
          <a:p>
            <a:r>
              <a:rPr lang="hr-HR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Križanje</a:t>
            </a:r>
            <a:r>
              <a:rPr lang="hr-HR" dirty="0"/>
              <a:t> – zamjena rasporeda po trgovini (po </a:t>
            </a:r>
            <a:r>
              <a:rPr lang="hr-HR" dirty="0" err="1"/>
              <a:t>retcima</a:t>
            </a:r>
            <a:r>
              <a:rPr lang="hr-HR" dirty="0"/>
              <a:t>) ili zamjena rasporeda po nedjelji (po stupcima)</a:t>
            </a:r>
          </a:p>
          <a:p>
            <a:r>
              <a:rPr lang="hr-HR" b="1" dirty="0">
                <a:solidFill>
                  <a:schemeClr val="accent6">
                    <a:lumMod val="75000"/>
                  </a:schemeClr>
                </a:solidFill>
              </a:rPr>
              <a:t>Mutacija</a:t>
            </a:r>
            <a:r>
              <a:rPr lang="hr-HR" b="1" dirty="0"/>
              <a:t> </a:t>
            </a:r>
            <a:r>
              <a:rPr lang="hr-HR" dirty="0"/>
              <a:t>– slučajna izmjena rasporeda trgovine (po retku)</a:t>
            </a:r>
            <a:endParaRPr lang="hr-HR" b="1" dirty="0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1E3C9A0F-D973-6E4B-DC53-8C7A8E560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866" y="365125"/>
            <a:ext cx="4257675" cy="22955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37A5C436-6864-8F3B-36C5-DC427BE1B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390" y="2844006"/>
            <a:ext cx="4238625" cy="23145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kstniOkvir 7">
            <a:extLst>
              <a:ext uri="{FF2B5EF4-FFF2-40B4-BE49-F238E27FC236}">
                <a16:creationId xmlns:a16="http://schemas.microsoft.com/office/drawing/2014/main" id="{1B1C3BFA-73E0-CEDE-C811-FE080FB7FB70}"/>
              </a:ext>
            </a:extLst>
          </p:cNvPr>
          <p:cNvSpPr txBox="1"/>
          <p:nvPr/>
        </p:nvSpPr>
        <p:spPr>
          <a:xfrm>
            <a:off x="8749265" y="449999"/>
            <a:ext cx="1112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Križanje po </a:t>
            </a:r>
            <a:r>
              <a:rPr lang="hr-HR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retcima</a:t>
            </a:r>
            <a:endParaRPr lang="hr-HR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kstniOkvir 8">
            <a:extLst>
              <a:ext uri="{FF2B5EF4-FFF2-40B4-BE49-F238E27FC236}">
                <a16:creationId xmlns:a16="http://schemas.microsoft.com/office/drawing/2014/main" id="{67CC4D62-32EE-5799-492C-4A7EA077BD38}"/>
              </a:ext>
            </a:extLst>
          </p:cNvPr>
          <p:cNvSpPr txBox="1"/>
          <p:nvPr/>
        </p:nvSpPr>
        <p:spPr>
          <a:xfrm>
            <a:off x="8749264" y="2967335"/>
            <a:ext cx="1202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Križanje po stupcima</a:t>
            </a:r>
          </a:p>
        </p:txBody>
      </p:sp>
      <p:pic>
        <p:nvPicPr>
          <p:cNvPr id="11" name="Slika 10">
            <a:extLst>
              <a:ext uri="{FF2B5EF4-FFF2-40B4-BE49-F238E27FC236}">
                <a16:creationId xmlns:a16="http://schemas.microsoft.com/office/drawing/2014/main" id="{7999A911-14F2-4006-9CC7-63A2AAD6A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366" y="5064125"/>
            <a:ext cx="5114925" cy="12477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kstniOkvir 11">
            <a:extLst>
              <a:ext uri="{FF2B5EF4-FFF2-40B4-BE49-F238E27FC236}">
                <a16:creationId xmlns:a16="http://schemas.microsoft.com/office/drawing/2014/main" id="{264D1B20-5F96-6DFC-4C41-D007412131E7}"/>
              </a:ext>
            </a:extLst>
          </p:cNvPr>
          <p:cNvSpPr txBox="1"/>
          <p:nvPr/>
        </p:nvSpPr>
        <p:spPr>
          <a:xfrm>
            <a:off x="3047423" y="5158581"/>
            <a:ext cx="1202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b="1" dirty="0">
                <a:solidFill>
                  <a:schemeClr val="accent6">
                    <a:lumMod val="75000"/>
                  </a:schemeClr>
                </a:solidFill>
              </a:rPr>
              <a:t>Mutacija</a:t>
            </a:r>
          </a:p>
        </p:txBody>
      </p:sp>
    </p:spTree>
    <p:extLst>
      <p:ext uri="{BB962C8B-B14F-4D97-AF65-F5344CB8AC3E}">
        <p14:creationId xmlns:p14="http://schemas.microsoft.com/office/powerpoint/2010/main" val="1721615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7DBAF6A-BA1B-9062-B574-04F3AF4BE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Fizička implementacija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B5C53411-8798-6BBA-E6E1-80955407E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20401" cy="4351338"/>
          </a:xfrm>
        </p:spPr>
        <p:txBody>
          <a:bodyPr/>
          <a:lstStyle/>
          <a:p>
            <a:r>
              <a:rPr lang="hr-HR" dirty="0"/>
              <a:t>Python (DEAP </a:t>
            </a:r>
            <a:r>
              <a:rPr lang="hr-HR" dirty="0" err="1"/>
              <a:t>framework</a:t>
            </a:r>
            <a:r>
              <a:rPr lang="hr-HR" dirty="0"/>
              <a:t>)</a:t>
            </a:r>
          </a:p>
          <a:p>
            <a:r>
              <a:rPr lang="hr-HR" dirty="0"/>
              <a:t>Works, model, </a:t>
            </a:r>
            <a:r>
              <a:rPr lang="hr-HR" dirty="0" err="1"/>
              <a:t>antimodel</a:t>
            </a:r>
            <a:r>
              <a:rPr lang="hr-HR" dirty="0"/>
              <a:t> dinamika za efikasnu implementaciju operatora</a:t>
            </a:r>
          </a:p>
          <a:p>
            <a:r>
              <a:rPr lang="hr-HR" dirty="0"/>
              <a:t>Implementirana brza funkcija dobrote koristeći segmentna stabla (∼100x brže od knjižnice </a:t>
            </a:r>
            <a:r>
              <a:rPr lang="hr-HR" dirty="0" err="1"/>
              <a:t>shapely</a:t>
            </a:r>
            <a:r>
              <a:rPr lang="hr-HR" dirty="0"/>
              <a:t>)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F7AA0F0A-1429-BE6A-9B85-B4246602E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262" y="1825625"/>
            <a:ext cx="3886200" cy="11906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74" name="Picture 2" descr="GitHub - DEAP/deap: Distributed Evolutionary Algorithms in Python">
            <a:extLst>
              <a:ext uri="{FF2B5EF4-FFF2-40B4-BE49-F238E27FC236}">
                <a16:creationId xmlns:a16="http://schemas.microsoft.com/office/drawing/2014/main" id="{FEAFEC48-E5A7-F6FA-3573-EF0EEEF8A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966" y="4153785"/>
            <a:ext cx="3695834" cy="175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917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6047504-988A-8AE5-E695-57B07766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Rezultati (Varaždin)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zervirano mjesto sadržaja 2">
                <a:extLst>
                  <a:ext uri="{FF2B5EF4-FFF2-40B4-BE49-F238E27FC236}">
                    <a16:creationId xmlns:a16="http://schemas.microsoft.com/office/drawing/2014/main" id="{33C4FA80-6A79-6322-F8E5-F27E370447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088873" cy="4351338"/>
              </a:xfrm>
            </p:spPr>
            <p:txBody>
              <a:bodyPr/>
              <a:lstStyle/>
              <a:p>
                <a:r>
                  <a:rPr lang="hr-HR" dirty="0"/>
                  <a:t>Napredak od 10%</a:t>
                </a:r>
              </a:p>
              <a:p>
                <a:r>
                  <a:rPr lang="hr-HR" dirty="0"/>
                  <a:t>Ukupno poboljšanje 55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r-H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𝑘𝑚</m:t>
                        </m:r>
                      </m:e>
                      <m:sup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hr-HR" dirty="0"/>
                  <a:t> pokrivenosti</a:t>
                </a:r>
              </a:p>
            </p:txBody>
          </p:sp>
        </mc:Choice>
        <mc:Fallback>
          <p:sp>
            <p:nvSpPr>
              <p:cNvPr id="3" name="Rezervirano mjesto sadržaja 2">
                <a:extLst>
                  <a:ext uri="{FF2B5EF4-FFF2-40B4-BE49-F238E27FC236}">
                    <a16:creationId xmlns:a16="http://schemas.microsoft.com/office/drawing/2014/main" id="{33C4FA80-6A79-6322-F8E5-F27E370447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088873" cy="4351338"/>
              </a:xfrm>
              <a:blipFill>
                <a:blip r:embed="rId2"/>
                <a:stretch>
                  <a:fillRect l="-1804" t="-2381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Slika 3">
            <a:extLst>
              <a:ext uri="{FF2B5EF4-FFF2-40B4-BE49-F238E27FC236}">
                <a16:creationId xmlns:a16="http://schemas.microsoft.com/office/drawing/2014/main" id="{30293338-FFFA-318E-FC63-9C49970DD3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93218"/>
            <a:ext cx="4137164" cy="2599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lika 4">
            <a:extLst>
              <a:ext uri="{FF2B5EF4-FFF2-40B4-BE49-F238E27FC236}">
                <a16:creationId xmlns:a16="http://schemas.microsoft.com/office/drawing/2014/main" id="{9732B225-394A-3B7E-7B74-B5611BA1F0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636" y="3899841"/>
            <a:ext cx="4137164" cy="258640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Grafikon 5">
            <a:extLst>
              <a:ext uri="{FF2B5EF4-FFF2-40B4-BE49-F238E27FC236}">
                <a16:creationId xmlns:a16="http://schemas.microsoft.com/office/drawing/2014/main" id="{5988F35C-AC35-0552-C1E9-F806D0E0DD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9169116"/>
              </p:ext>
            </p:extLst>
          </p:nvPr>
        </p:nvGraphicFramePr>
        <p:xfrm>
          <a:off x="6999218" y="6858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TekstniOkvir 6">
            <a:extLst>
              <a:ext uri="{FF2B5EF4-FFF2-40B4-BE49-F238E27FC236}">
                <a16:creationId xmlns:a16="http://schemas.microsoft.com/office/drawing/2014/main" id="{06B31D04-DAB4-E530-F7A2-869C1B8D65D8}"/>
              </a:ext>
            </a:extLst>
          </p:cNvPr>
          <p:cNvSpPr txBox="1"/>
          <p:nvPr/>
        </p:nvSpPr>
        <p:spPr>
          <a:xfrm>
            <a:off x="2432946" y="3572049"/>
            <a:ext cx="62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Prije</a:t>
            </a:r>
          </a:p>
        </p:txBody>
      </p:sp>
      <p:sp>
        <p:nvSpPr>
          <p:cNvPr id="8" name="TekstniOkvir 7">
            <a:extLst>
              <a:ext uri="{FF2B5EF4-FFF2-40B4-BE49-F238E27FC236}">
                <a16:creationId xmlns:a16="http://schemas.microsoft.com/office/drawing/2014/main" id="{AB15C488-77EE-0917-A3F4-14928B1D639B}"/>
              </a:ext>
            </a:extLst>
          </p:cNvPr>
          <p:cNvSpPr txBox="1"/>
          <p:nvPr/>
        </p:nvSpPr>
        <p:spPr>
          <a:xfrm>
            <a:off x="9019806" y="3573615"/>
            <a:ext cx="831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Nakon</a:t>
            </a:r>
          </a:p>
        </p:txBody>
      </p:sp>
    </p:spTree>
    <p:extLst>
      <p:ext uri="{BB962C8B-B14F-4D97-AF65-F5344CB8AC3E}">
        <p14:creationId xmlns:p14="http://schemas.microsoft.com/office/powerpoint/2010/main" val="14411324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392</Words>
  <Application>Microsoft Office PowerPoint</Application>
  <PresentationFormat>Široki zaslon</PresentationFormat>
  <Paragraphs>67</Paragraphs>
  <Slides>12</Slides>
  <Notes>1</Notes>
  <HiddenSlides>0</HiddenSlides>
  <MMClips>0</MMClips>
  <ScaleCrop>false</ScaleCrop>
  <HeadingPairs>
    <vt:vector size="6" baseType="variant">
      <vt:variant>
        <vt:lpstr>Korišteni fontovi</vt:lpstr>
      </vt:variant>
      <vt:variant>
        <vt:i4>5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Cambria Math</vt:lpstr>
      <vt:lpstr>Wingdings</vt:lpstr>
      <vt:lpstr>Tema sustava Office</vt:lpstr>
      <vt:lpstr> Seminar 2: Optimizacija radnih nedjelja korištenjem genetskog algoritma</vt:lpstr>
      <vt:lpstr>O problemu</vt:lpstr>
      <vt:lpstr>Podaci</vt:lpstr>
      <vt:lpstr>Zašto genetski algoritam?</vt:lpstr>
      <vt:lpstr>Što optimiramo?</vt:lpstr>
      <vt:lpstr>Model i pristup</vt:lpstr>
      <vt:lpstr>Genetski operatori</vt:lpstr>
      <vt:lpstr>Fizička implementacija</vt:lpstr>
      <vt:lpstr>Rezultati (Varaždin)</vt:lpstr>
      <vt:lpstr>Rezultati (Rijeka)</vt:lpstr>
      <vt:lpstr>Zaključak</vt:lpstr>
      <vt:lpstr>Pitanja?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Stjepan Đelekovčan</dc:creator>
  <cp:lastModifiedBy>Stjepan Đelekovčan</cp:lastModifiedBy>
  <cp:revision>4</cp:revision>
  <dcterms:created xsi:type="dcterms:W3CDTF">2025-05-18T11:45:38Z</dcterms:created>
  <dcterms:modified xsi:type="dcterms:W3CDTF">2025-05-19T15:17:25Z</dcterms:modified>
</cp:coreProperties>
</file>